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5" r:id="rId4"/>
    <p:sldId id="266" r:id="rId5"/>
    <p:sldId id="259" r:id="rId6"/>
    <p:sldId id="273" r:id="rId7"/>
    <p:sldId id="264" r:id="rId8"/>
    <p:sldId id="268" r:id="rId9"/>
    <p:sldId id="269" r:id="rId10"/>
    <p:sldId id="271" r:id="rId11"/>
    <p:sldId id="272" r:id="rId12"/>
    <p:sldId id="26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273" autoAdjust="0"/>
  </p:normalViewPr>
  <p:slideViewPr>
    <p:cSldViewPr>
      <p:cViewPr varScale="1">
        <p:scale>
          <a:sx n="31" d="100"/>
          <a:sy n="31" d="100"/>
        </p:scale>
        <p:origin x="165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1C0F0-A83A-4003-8EB2-BBA17194DE25}" type="datetimeFigureOut">
              <a:rPr lang="en-US" smtClean="0"/>
              <a:t>4/1/2020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0C2CB9-DBE1-4E4A-BDB8-351C6D1E9F4A}" type="slidenum">
              <a:rPr lang="en-US" smtClean="0"/>
              <a:t>‹#›</a:t>
            </a:fld>
            <a:endParaRPr lang="en-US"/>
          </a:p>
        </p:txBody>
      </p:sp>
    </p:spTree>
    <p:extLst>
      <p:ext uri="{BB962C8B-B14F-4D97-AF65-F5344CB8AC3E}">
        <p14:creationId xmlns:p14="http://schemas.microsoft.com/office/powerpoint/2010/main" val="140635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CHS is a</a:t>
            </a:r>
            <a:r>
              <a:rPr lang="en-US" baseline="0" dirty="0"/>
              <a:t> 501(c)3 nonprofit organization founded in 1975 that operates 7 historic sites and museums in Savannah, Georgia.</a:t>
            </a:r>
            <a:endParaRPr lang="en-US" dirty="0"/>
          </a:p>
        </p:txBody>
      </p:sp>
      <p:sp>
        <p:nvSpPr>
          <p:cNvPr id="4" name="Slide Number Placeholder 3"/>
          <p:cNvSpPr>
            <a:spLocks noGrp="1"/>
          </p:cNvSpPr>
          <p:nvPr>
            <p:ph type="sldNum" sz="quarter" idx="10"/>
          </p:nvPr>
        </p:nvSpPr>
        <p:spPr/>
        <p:txBody>
          <a:bodyPr/>
          <a:lstStyle/>
          <a:p>
            <a:fld id="{FF0C2CB9-DBE1-4E4A-BDB8-351C6D1E9F4A}" type="slidenum">
              <a:rPr lang="en-US" smtClean="0"/>
              <a:t>1</a:t>
            </a:fld>
            <a:endParaRPr lang="en-US"/>
          </a:p>
        </p:txBody>
      </p:sp>
    </p:spTree>
    <p:extLst>
      <p:ext uri="{BB962C8B-B14F-4D97-AF65-F5344CB8AC3E}">
        <p14:creationId xmlns:p14="http://schemas.microsoft.com/office/powerpoint/2010/main" val="2672843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NEARBY</a:t>
            </a:r>
            <a:r>
              <a:rPr lang="en-US" baseline="0" dirty="0"/>
              <a:t> HOTELS: We have opportunity with the neighboring hotels and their guests to help with </a:t>
            </a:r>
            <a:r>
              <a:rPr lang="en-US" baseline="0" dirty="0" err="1"/>
              <a:t>Frogtown</a:t>
            </a:r>
            <a:r>
              <a:rPr lang="en-US" baseline="0" dirty="0"/>
              <a:t> visibility. People so far seem to be very interested in hearing more about </a:t>
            </a:r>
            <a:r>
              <a:rPr lang="en-US" baseline="0" dirty="0" err="1"/>
              <a:t>Frogtown</a:t>
            </a:r>
            <a:r>
              <a:rPr lang="en-US" baseline="0" dirty="0"/>
              <a:t> and its residents.</a:t>
            </a:r>
          </a:p>
          <a:p>
            <a:endParaRPr lang="en-US" baseline="0" dirty="0"/>
          </a:p>
          <a:p>
            <a:r>
              <a:rPr lang="en-US" baseline="0" dirty="0"/>
              <a:t>MLK CORRIDOR: Pictured is the record label for </a:t>
            </a:r>
            <a:r>
              <a:rPr lang="en-US" baseline="0" dirty="0" err="1"/>
              <a:t>Frogtown</a:t>
            </a:r>
            <a:r>
              <a:rPr lang="en-US" baseline="0" dirty="0"/>
              <a:t> Blues, recorded somewhere along West Boundary or nearby in the previously mentioned African American business and entertainment corridor. </a:t>
            </a:r>
            <a:r>
              <a:rPr lang="en-US" baseline="0" dirty="0" err="1"/>
              <a:t>Frogtown</a:t>
            </a:r>
            <a:r>
              <a:rPr lang="en-US" baseline="0" dirty="0"/>
              <a:t> can be a place to talk about this area and its influence on </a:t>
            </a:r>
            <a:r>
              <a:rPr lang="en-US" baseline="0" dirty="0" err="1"/>
              <a:t>Frogtown</a:t>
            </a:r>
            <a:r>
              <a:rPr lang="en-US" baseline="0" dirty="0"/>
              <a:t> and nearby neighborhoods.</a:t>
            </a:r>
          </a:p>
          <a:p>
            <a:endParaRPr lang="en-US" baseline="0" dirty="0"/>
          </a:p>
          <a:p>
            <a:r>
              <a:rPr lang="en-US" baseline="0" dirty="0"/>
              <a:t>CHS SITE INDEPENDENCE: Since CHS would own this site, if it becomes an independent site, it could be a good source of steady income for us, which would allow us to expand upon programming at </a:t>
            </a:r>
            <a:r>
              <a:rPr lang="en-US" baseline="0" dirty="0" err="1"/>
              <a:t>Frogtown</a:t>
            </a:r>
            <a:r>
              <a:rPr lang="en-US" baseline="0" dirty="0"/>
              <a:t> but also at our other sites, especially with other marginalized narratives of African American and other experiences historically in Savannah. A historic site addressing </a:t>
            </a:r>
            <a:r>
              <a:rPr lang="en-US" baseline="0" dirty="0" err="1"/>
              <a:t>Frogtown</a:t>
            </a:r>
            <a:r>
              <a:rPr lang="en-US" baseline="0" dirty="0"/>
              <a:t> and similar neighborhoods also seems to be unique offering in Savannah and surrounding areas, so </a:t>
            </a:r>
            <a:r>
              <a:rPr lang="en-US" baseline="0" dirty="0" err="1"/>
              <a:t>Frogtown</a:t>
            </a:r>
            <a:r>
              <a:rPr lang="en-US" baseline="0" dirty="0"/>
              <a:t> Tenements is a significant opportunity for interpretation and narrative visibility.</a:t>
            </a:r>
          </a:p>
          <a:p>
            <a:endParaRPr lang="en-US" baseline="0" dirty="0"/>
          </a:p>
          <a:p>
            <a:r>
              <a:rPr lang="en-US" baseline="0" dirty="0"/>
              <a:t>OUR OTHER SITES: </a:t>
            </a:r>
            <a:r>
              <a:rPr lang="en-US" baseline="0" dirty="0" err="1"/>
              <a:t>Frogtown</a:t>
            </a:r>
            <a:r>
              <a:rPr lang="en-US" baseline="0" dirty="0"/>
              <a:t> Tenements can be connected to nearly all of our other sites, and with more research, we could make it all of them. Perhaps most interestingly, we have the contrast of Pin Point Heritage Museum, which focuses on the freedmen and their descendants who founded Pin Point in the 1890s out near </a:t>
            </a:r>
            <a:r>
              <a:rPr lang="en-US" baseline="0" dirty="0" err="1"/>
              <a:t>Skidaway</a:t>
            </a:r>
            <a:r>
              <a:rPr lang="en-US" baseline="0" dirty="0"/>
              <a:t> Island. These two sites allow us to look at African American history in two very different parts of Savannah and the Savannah area, although they would likely share cultural elements (Gullah traditions, </a:t>
            </a:r>
            <a:r>
              <a:rPr lang="en-US" baseline="0" dirty="0" err="1"/>
              <a:t>etc</a:t>
            </a:r>
            <a:r>
              <a:rPr lang="en-US" baseline="0" dirty="0"/>
              <a:t>). More research could develop this further. We also most recently acquired a historic house museum, Harper-Fowlkes House, and could tie in the story of </a:t>
            </a:r>
            <a:r>
              <a:rPr lang="en-US" baseline="0" dirty="0" err="1"/>
              <a:t>Frogtown</a:t>
            </a:r>
            <a:r>
              <a:rPr lang="en-US" baseline="0" dirty="0"/>
              <a:t> with enslaved people at the house, as well as staff at the house moving into the 20</a:t>
            </a:r>
            <a:r>
              <a:rPr lang="en-US" baseline="30000" dirty="0"/>
              <a:t>th</a:t>
            </a:r>
            <a:r>
              <a:rPr lang="en-US" baseline="0" dirty="0"/>
              <a:t> century. At Georgia State Railroad Museum, we are in the process of developing an African American history program dealing with segregation on site, and we could tie in this story with the stories of railroad workers from </a:t>
            </a:r>
            <a:r>
              <a:rPr lang="en-US" baseline="0" dirty="0" err="1"/>
              <a:t>Frogtown</a:t>
            </a:r>
            <a:r>
              <a:rPr lang="en-US" baseline="0" dirty="0"/>
              <a:t>.</a:t>
            </a:r>
          </a:p>
        </p:txBody>
      </p:sp>
      <p:sp>
        <p:nvSpPr>
          <p:cNvPr id="4" name="Slide Number Placeholder 3"/>
          <p:cNvSpPr>
            <a:spLocks noGrp="1"/>
          </p:cNvSpPr>
          <p:nvPr>
            <p:ph type="sldNum" sz="quarter" idx="10"/>
          </p:nvPr>
        </p:nvSpPr>
        <p:spPr/>
        <p:txBody>
          <a:bodyPr/>
          <a:lstStyle/>
          <a:p>
            <a:fld id="{FF0C2CB9-DBE1-4E4A-BDB8-351C6D1E9F4A}" type="slidenum">
              <a:rPr lang="en-US" smtClean="0"/>
              <a:t>11</a:t>
            </a:fld>
            <a:endParaRPr lang="en-US"/>
          </a:p>
        </p:txBody>
      </p:sp>
    </p:spTree>
    <p:extLst>
      <p:ext uri="{BB962C8B-B14F-4D97-AF65-F5344CB8AC3E}">
        <p14:creationId xmlns:p14="http://schemas.microsoft.com/office/powerpoint/2010/main" val="390742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Frogtown</a:t>
            </a:r>
            <a:r>
              <a:rPr lang="en-US" dirty="0"/>
              <a:t> Tenements includes</a:t>
            </a:r>
            <a:r>
              <a:rPr lang="en-US" baseline="0" dirty="0"/>
              <a:t> two historic homes located next door to Georgia State Railroad Museum and nearby Savannah History Museum in downtown Savannah, Georgia. The smaller of the two houses pictured dates to about 1880, perhaps as early as the 1870s. The larger of the two houses was built in 1890. Both of these structures were once owned by an African American family, The Coopers, and the Cooper family lived in the Purse Street House into the early 2000s. These are two of the last three residential structures left from the </a:t>
            </a:r>
            <a:r>
              <a:rPr lang="en-US" baseline="0" dirty="0" err="1"/>
              <a:t>Frogtown</a:t>
            </a:r>
            <a:r>
              <a:rPr lang="en-US" baseline="0" dirty="0"/>
              <a:t> neighborhood which surrounded The Central of Georgia’s repair shop facility on the west side of Savannah. The third structure is similar to the Charlton Street House, located next door to it, and is privately owned.</a:t>
            </a:r>
          </a:p>
          <a:p>
            <a:endParaRPr lang="en-US" baseline="0" dirty="0"/>
          </a:p>
          <a:p>
            <a:r>
              <a:rPr lang="en-US" baseline="0" dirty="0"/>
              <a:t>These photos are from the most recent professional photo shoot of the houses and were taken last fall. Both houses have been restored to their historic build date appearances. The Charlton Street House was originally located across Jones Street (street area slightly visible behind Charlton Street House) and was moved to its current location. Both houses are now in what was historically called Railroad Ward. The Central of Georgia Railway repair shops complex is across the street, but the Central did not build, own, or rent the houses in </a:t>
            </a:r>
            <a:r>
              <a:rPr lang="en-US" baseline="0" dirty="0" err="1"/>
              <a:t>Frogtown</a:t>
            </a:r>
            <a:r>
              <a:rPr lang="en-US" baseline="0" dirty="0"/>
              <a:t>; all were built and rented out by independent landlords.</a:t>
            </a:r>
          </a:p>
          <a:p>
            <a:endParaRPr lang="en-US" baseline="0" dirty="0"/>
          </a:p>
          <a:p>
            <a:r>
              <a:rPr lang="en-US" baseline="0" dirty="0"/>
              <a:t>Currently, we offer 30 to 45-minute walking tours of the houses and the surrounding area, billed as pilot tours for Savannah History Museum visitors and included in the ticket price along with other programming. </a:t>
            </a:r>
            <a:r>
              <a:rPr lang="en-US" i="1" baseline="0" dirty="0"/>
              <a:t>The Last Houses of </a:t>
            </a:r>
            <a:r>
              <a:rPr lang="en-US" i="1" baseline="0" dirty="0" err="1"/>
              <a:t>Frogtown</a:t>
            </a:r>
            <a:r>
              <a:rPr lang="en-US" i="1" baseline="0" dirty="0"/>
              <a:t>: Preservation of a Forgotten Savannah Neighborhood</a:t>
            </a:r>
            <a:r>
              <a:rPr lang="en-US" i="0" baseline="0" dirty="0"/>
              <a:t> focuses on the houses and their construction and the neighborhood more generally, and uses images and maps to help visitors understand the significance of the neighborhood. At this time, we are gathering more information about the houses and the neighborhood in order to expand the tours in the future, both with guided programming, and exhibits/historically accurate interiors inside the houses.</a:t>
            </a:r>
            <a:endParaRPr lang="en-US" baseline="0" dirty="0"/>
          </a:p>
          <a:p>
            <a:endParaRPr lang="en-US" dirty="0"/>
          </a:p>
        </p:txBody>
      </p:sp>
      <p:sp>
        <p:nvSpPr>
          <p:cNvPr id="4" name="Slide Number Placeholder 3"/>
          <p:cNvSpPr>
            <a:spLocks noGrp="1"/>
          </p:cNvSpPr>
          <p:nvPr>
            <p:ph type="sldNum" sz="quarter" idx="10"/>
          </p:nvPr>
        </p:nvSpPr>
        <p:spPr/>
        <p:txBody>
          <a:bodyPr/>
          <a:lstStyle/>
          <a:p>
            <a:fld id="{FF0C2CB9-DBE1-4E4A-BDB8-351C6D1E9F4A}" type="slidenum">
              <a:rPr lang="en-US" smtClean="0"/>
              <a:t>2</a:t>
            </a:fld>
            <a:endParaRPr lang="en-US"/>
          </a:p>
        </p:txBody>
      </p:sp>
    </p:spTree>
    <p:extLst>
      <p:ext uri="{BB962C8B-B14F-4D97-AF65-F5344CB8AC3E}">
        <p14:creationId xmlns:p14="http://schemas.microsoft.com/office/powerpoint/2010/main" val="3561606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early 2000s, both structures</a:t>
            </a:r>
            <a:r>
              <a:rPr lang="en-US" baseline="0" dirty="0"/>
              <a:t> were slated for demolition. By this point, most of the structures in </a:t>
            </a:r>
            <a:r>
              <a:rPr lang="en-US" baseline="0" dirty="0" err="1"/>
              <a:t>Frogtown</a:t>
            </a:r>
            <a:r>
              <a:rPr lang="en-US" baseline="0" dirty="0"/>
              <a:t> had been demolished. The Charlton Street House, the smaller of the two structures was moved to Railroad Ward at this time. The lot where both houses are now is a lot that belongs to CHS, but surrounding land does NOT belong to us.</a:t>
            </a:r>
          </a:p>
          <a:p>
            <a:endParaRPr lang="en-US" baseline="0" dirty="0"/>
          </a:p>
          <a:p>
            <a:r>
              <a:rPr lang="en-US" baseline="0" dirty="0"/>
              <a:t>Among the reasons given for demolition was that the houses did not demonstrate artistic/architectural value. CHS demonstrated artistic/architectural value in each houses with design elements. In the Charlton Street House, CHS cited the decorative wainscot in the center hallway, and in the Purse Street House, CHS cited the bannister along the staircase near the entrance of the house. CHS demonstrated the value of these houses as representative of the working class areas of the city on the west side of the city, especially since many similar neighborhoods have since been demolished or replaced. A major African American business and entertainment corridor along Martin Luther King Blvd, formerly West Broad Street, has been incrementally disappearing since the 1970s. This corridor bordered </a:t>
            </a:r>
            <a:r>
              <a:rPr lang="en-US" baseline="0" dirty="0" err="1"/>
              <a:t>Frogtown</a:t>
            </a:r>
            <a:r>
              <a:rPr lang="en-US" baseline="0" dirty="0"/>
              <a:t> on its east side. Failure to preserve these houses would be a continuation of that destruction of working class and African American culture.</a:t>
            </a:r>
            <a:endParaRPr lang="en-US" dirty="0"/>
          </a:p>
        </p:txBody>
      </p:sp>
      <p:sp>
        <p:nvSpPr>
          <p:cNvPr id="4" name="Slide Number Placeholder 3"/>
          <p:cNvSpPr>
            <a:spLocks noGrp="1"/>
          </p:cNvSpPr>
          <p:nvPr>
            <p:ph type="sldNum" sz="quarter" idx="10"/>
          </p:nvPr>
        </p:nvSpPr>
        <p:spPr/>
        <p:txBody>
          <a:bodyPr/>
          <a:lstStyle/>
          <a:p>
            <a:fld id="{FF0C2CB9-DBE1-4E4A-BDB8-351C6D1E9F4A}" type="slidenum">
              <a:rPr lang="en-US" smtClean="0"/>
              <a:t>3</a:t>
            </a:fld>
            <a:endParaRPr lang="en-US"/>
          </a:p>
        </p:txBody>
      </p:sp>
    </p:spTree>
    <p:extLst>
      <p:ext uri="{BB962C8B-B14F-4D97-AF65-F5344CB8AC3E}">
        <p14:creationId xmlns:p14="http://schemas.microsoft.com/office/powerpoint/2010/main" val="2790670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two years, CHS has begun more work on the exterior and interior spaces of</a:t>
            </a:r>
            <a:r>
              <a:rPr lang="en-US" baseline="0" dirty="0"/>
              <a:t> these houses.</a:t>
            </a:r>
          </a:p>
          <a:p>
            <a:endParaRPr lang="en-US" baseline="0" dirty="0"/>
          </a:p>
          <a:p>
            <a:r>
              <a:rPr lang="en-US" baseline="0" dirty="0"/>
              <a:t>Decorative wainscot is visible in the top left photo; decorative bannister visible in the top right photo. </a:t>
            </a:r>
          </a:p>
          <a:p>
            <a:endParaRPr lang="en-US" baseline="0" dirty="0"/>
          </a:p>
          <a:p>
            <a:r>
              <a:rPr lang="en-US" baseline="0" dirty="0"/>
              <a:t>Our objectives in restoration and preservation of these structures were to take them back to their 19</a:t>
            </a:r>
            <a:r>
              <a:rPr lang="en-US" baseline="30000" dirty="0"/>
              <a:t>th</a:t>
            </a:r>
            <a:r>
              <a:rPr lang="en-US" baseline="0" dirty="0"/>
              <a:t> century profiles and to preserve as much of the interiors as possible. Both structures had 20</a:t>
            </a:r>
            <a:r>
              <a:rPr lang="en-US" baseline="30000" dirty="0"/>
              <a:t>th</a:t>
            </a:r>
            <a:r>
              <a:rPr lang="en-US" baseline="0" dirty="0"/>
              <a:t> century additions – Purse Street addition was much larger and was a kitchen and laundry area up into the early 2000s. In the photos, you can see original plaster and some restore plaster. Each of the rooms in the Purse Street House has a different color plaster. Stoops were also added onto both houses both to facilitate walking tours and to restore historic appearances (depending on the location of the stoop).</a:t>
            </a:r>
          </a:p>
          <a:p>
            <a:endParaRPr lang="en-US" baseline="0" dirty="0"/>
          </a:p>
          <a:p>
            <a:r>
              <a:rPr lang="en-US" baseline="0" dirty="0"/>
              <a:t>We have also included rooms where work is continuing restoring historic plaster so that visitors can see historical construction techniques. The outsides of the houses have been painted, but upkeep is performed in a way in which wear shows so that it is consistent with historical photographs of the neighborhood. Roofs were coated in a preservation-created paint which provides the appearance of rust but protects the structural integrity of the roof itself – also done to present an accurate view of what houses in </a:t>
            </a:r>
            <a:r>
              <a:rPr lang="en-US" baseline="0" dirty="0" err="1"/>
              <a:t>Frogtown</a:t>
            </a:r>
            <a:r>
              <a:rPr lang="en-US" baseline="0" dirty="0"/>
              <a:t> actually looked like historically.</a:t>
            </a:r>
          </a:p>
          <a:p>
            <a:endParaRPr lang="en-US" baseline="0" dirty="0"/>
          </a:p>
          <a:p>
            <a:r>
              <a:rPr lang="en-US" baseline="0" dirty="0"/>
              <a:t>Other institutes have aided in this project; among those are Historic Savannah Foundation, and Savannah Tech (which now has an extensive preservation program).</a:t>
            </a:r>
          </a:p>
          <a:p>
            <a:endParaRPr lang="en-US" baseline="0" dirty="0"/>
          </a:p>
          <a:p>
            <a:r>
              <a:rPr lang="en-US" baseline="0" dirty="0"/>
              <a:t>You’ll notice that the interiors are mostly empty due to the lack of photographs and/or descriptions of the interior of </a:t>
            </a:r>
            <a:r>
              <a:rPr lang="en-US" baseline="0" dirty="0" err="1"/>
              <a:t>Frogtown</a:t>
            </a:r>
            <a:r>
              <a:rPr lang="en-US" baseline="0" dirty="0"/>
              <a:t> houses. We have left some film props in the Charlton Street House temporarily to help tour participants picture the houses with people living in them.</a:t>
            </a:r>
            <a:endParaRPr lang="en-US" dirty="0"/>
          </a:p>
        </p:txBody>
      </p:sp>
      <p:sp>
        <p:nvSpPr>
          <p:cNvPr id="4" name="Slide Number Placeholder 3"/>
          <p:cNvSpPr>
            <a:spLocks noGrp="1"/>
          </p:cNvSpPr>
          <p:nvPr>
            <p:ph type="sldNum" sz="quarter" idx="10"/>
          </p:nvPr>
        </p:nvSpPr>
        <p:spPr/>
        <p:txBody>
          <a:bodyPr/>
          <a:lstStyle/>
          <a:p>
            <a:fld id="{FF0C2CB9-DBE1-4E4A-BDB8-351C6D1E9F4A}" type="slidenum">
              <a:rPr lang="en-US" smtClean="0"/>
              <a:t>4</a:t>
            </a:fld>
            <a:endParaRPr lang="en-US"/>
          </a:p>
        </p:txBody>
      </p:sp>
    </p:spTree>
    <p:extLst>
      <p:ext uri="{BB962C8B-B14F-4D97-AF65-F5344CB8AC3E}">
        <p14:creationId xmlns:p14="http://schemas.microsoft.com/office/powerpoint/2010/main" val="241813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18</a:t>
            </a:r>
            <a:r>
              <a:rPr lang="en-US" baseline="30000" dirty="0"/>
              <a:t>th</a:t>
            </a:r>
            <a:r>
              <a:rPr lang="en-US" dirty="0"/>
              <a:t> century, what</a:t>
            </a:r>
            <a:r>
              <a:rPr lang="en-US" baseline="0" dirty="0"/>
              <a:t> became </a:t>
            </a:r>
            <a:r>
              <a:rPr lang="en-US" baseline="0" dirty="0" err="1"/>
              <a:t>Frogtown</a:t>
            </a:r>
            <a:r>
              <a:rPr lang="en-US" baseline="0" dirty="0"/>
              <a:t> was comprised of garden lots, or plots used by city residents for food gardens. Residential housing begins to appear around the 1840s and records show that in the mid-to late 19</a:t>
            </a:r>
            <a:r>
              <a:rPr lang="en-US" baseline="30000" dirty="0"/>
              <a:t>th</a:t>
            </a:r>
            <a:r>
              <a:rPr lang="en-US" baseline="0" dirty="0"/>
              <a:t> century, a large portion of </a:t>
            </a:r>
            <a:r>
              <a:rPr lang="en-US" baseline="0" dirty="0" err="1"/>
              <a:t>Frogtown</a:t>
            </a:r>
            <a:r>
              <a:rPr lang="en-US" baseline="0" dirty="0"/>
              <a:t> residents are Irish immigrants. The Irish immigrants are largely single men, coming straight from Ireland, although there are families and single or widowed women as well.</a:t>
            </a:r>
          </a:p>
          <a:p>
            <a:endParaRPr lang="en-US" baseline="0" dirty="0"/>
          </a:p>
          <a:p>
            <a:r>
              <a:rPr lang="en-US" baseline="0" dirty="0"/>
              <a:t>In the 19</a:t>
            </a:r>
            <a:r>
              <a:rPr lang="en-US" baseline="30000" dirty="0"/>
              <a:t>th</a:t>
            </a:r>
            <a:r>
              <a:rPr lang="en-US" baseline="0" dirty="0"/>
              <a:t> century, </a:t>
            </a:r>
            <a:r>
              <a:rPr lang="en-US" baseline="0" dirty="0" err="1"/>
              <a:t>Frogtown</a:t>
            </a:r>
            <a:r>
              <a:rPr lang="en-US" baseline="0" dirty="0"/>
              <a:t> is also largely African American (1888 – 57% white, 42% African American), but a significant demographic shift occurs over a 10-ish-year period between 1888 and 1899 (1899 – approx. 60% African American and 40% white). It is also likely that enslaved people lived in what would become the west end of </a:t>
            </a:r>
            <a:r>
              <a:rPr lang="en-US" baseline="0" dirty="0" err="1"/>
              <a:t>Frogtown</a:t>
            </a:r>
            <a:r>
              <a:rPr lang="en-US" baseline="0" dirty="0"/>
              <a:t> along the Savannah-Ogeechee Canal, still visible from what is left of the Central’s shops complex (now Georgia State Railroad Museum).</a:t>
            </a:r>
          </a:p>
          <a:p>
            <a:endParaRPr lang="en-US" baseline="0" dirty="0"/>
          </a:p>
          <a:p>
            <a:r>
              <a:rPr lang="en-US" baseline="0" dirty="0"/>
              <a:t>Jobs of </a:t>
            </a:r>
            <a:r>
              <a:rPr lang="en-US" baseline="0" dirty="0" err="1"/>
              <a:t>Frogtown</a:t>
            </a:r>
            <a:r>
              <a:rPr lang="en-US" baseline="0" dirty="0"/>
              <a:t> residents include railroad work, dock work, various kinds of drivers, shopkeepers, boarding house owners, etc.</a:t>
            </a:r>
          </a:p>
          <a:p>
            <a:endParaRPr lang="en-US" baseline="0" dirty="0"/>
          </a:p>
          <a:p>
            <a:r>
              <a:rPr lang="en-US" baseline="0" dirty="0"/>
              <a:t>Image is from an 1871 bird’s eye view of Savannah and shows where Railroad Ward and the current site of </a:t>
            </a:r>
            <a:r>
              <a:rPr lang="en-US" baseline="0" dirty="0" err="1"/>
              <a:t>Frogtown</a:t>
            </a:r>
            <a:r>
              <a:rPr lang="en-US" baseline="0" dirty="0"/>
              <a:t> Tenements. Also visible are the still extant Central of Georgia Railway station (currently a Savannah Visitor Center and Savannah History Museum) and some repair shop buildings that are currently part of Georgia State Railroad Museum.</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F0C2CB9-DBE1-4E4A-BDB8-351C6D1E9F4A}" type="slidenum">
              <a:rPr lang="en-US" smtClean="0"/>
              <a:t>5</a:t>
            </a:fld>
            <a:endParaRPr lang="en-US"/>
          </a:p>
        </p:txBody>
      </p:sp>
    </p:spTree>
    <p:extLst>
      <p:ext uri="{BB962C8B-B14F-4D97-AF65-F5344CB8AC3E}">
        <p14:creationId xmlns:p14="http://schemas.microsoft.com/office/powerpoint/2010/main" val="271047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residents of </a:t>
            </a:r>
            <a:r>
              <a:rPr lang="en-US" dirty="0" err="1"/>
              <a:t>Frogtown</a:t>
            </a:r>
            <a:r>
              <a:rPr lang="en-US" dirty="0"/>
              <a:t> were performing jobs which were essential</a:t>
            </a:r>
            <a:r>
              <a:rPr lang="en-US" baseline="0" dirty="0"/>
              <a:t> to the social and economic function of Savannah.</a:t>
            </a:r>
          </a:p>
          <a:p>
            <a:endParaRPr lang="en-US" baseline="0" dirty="0"/>
          </a:p>
          <a:p>
            <a:r>
              <a:rPr lang="en-US" baseline="0" dirty="0"/>
              <a:t>Chinese and Jewish immigrants also owned businesses in </a:t>
            </a:r>
            <a:r>
              <a:rPr lang="en-US" baseline="0" dirty="0" err="1"/>
              <a:t>Frogtown</a:t>
            </a:r>
            <a:r>
              <a:rPr lang="en-US" baseline="0" dirty="0"/>
              <a:t> throughout much of its history and are remembered in current </a:t>
            </a:r>
            <a:r>
              <a:rPr lang="en-US" baseline="0" dirty="0" err="1"/>
              <a:t>Frogtown</a:t>
            </a:r>
            <a:r>
              <a:rPr lang="en-US" baseline="0" dirty="0"/>
              <a:t> Reunion literature.</a:t>
            </a:r>
          </a:p>
          <a:p>
            <a:endParaRPr lang="en-US" baseline="0" dirty="0"/>
          </a:p>
          <a:p>
            <a:r>
              <a:rPr lang="en-US" dirty="0"/>
              <a:t>Photos:</a:t>
            </a:r>
            <a:r>
              <a:rPr lang="en-US" baseline="0" dirty="0"/>
              <a:t> First photo is not documented as </a:t>
            </a:r>
            <a:r>
              <a:rPr lang="en-US" baseline="0" dirty="0" err="1"/>
              <a:t>Frogtown</a:t>
            </a:r>
            <a:r>
              <a:rPr lang="en-US" baseline="0" dirty="0"/>
              <a:t>, but perhaps of a nearby area or other working class area of the city. Lots of marbles were found during Railroad Ward archaeology and may become a focus of interactive interpretation at </a:t>
            </a:r>
            <a:r>
              <a:rPr lang="en-US" baseline="0" dirty="0" err="1"/>
              <a:t>Frogtown</a:t>
            </a:r>
            <a:r>
              <a:rPr lang="en-US" baseline="0" dirty="0"/>
              <a:t> Tenements. The second photo is part of a series of photos from the 1930s done by Armstrong University students documenting inequalities among whites and African Americans in Savannah.</a:t>
            </a:r>
            <a:endParaRPr lang="en-US" dirty="0"/>
          </a:p>
        </p:txBody>
      </p:sp>
      <p:sp>
        <p:nvSpPr>
          <p:cNvPr id="4" name="Slide Number Placeholder 3"/>
          <p:cNvSpPr>
            <a:spLocks noGrp="1"/>
          </p:cNvSpPr>
          <p:nvPr>
            <p:ph type="sldNum" sz="quarter" idx="10"/>
          </p:nvPr>
        </p:nvSpPr>
        <p:spPr/>
        <p:txBody>
          <a:bodyPr/>
          <a:lstStyle/>
          <a:p>
            <a:fld id="{FF0C2CB9-DBE1-4E4A-BDB8-351C6D1E9F4A}" type="slidenum">
              <a:rPr lang="en-US" smtClean="0"/>
              <a:t>6</a:t>
            </a:fld>
            <a:endParaRPr lang="en-US"/>
          </a:p>
        </p:txBody>
      </p:sp>
    </p:spTree>
    <p:extLst>
      <p:ext uri="{BB962C8B-B14F-4D97-AF65-F5344CB8AC3E}">
        <p14:creationId xmlns:p14="http://schemas.microsoft.com/office/powerpoint/2010/main" val="26674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Central closes its repair shops in Savannah in 1963. By that point, people are still living in </a:t>
            </a:r>
            <a:r>
              <a:rPr lang="en-US" baseline="0" dirty="0" err="1"/>
              <a:t>Frogtown</a:t>
            </a:r>
            <a:r>
              <a:rPr lang="en-US" baseline="0" dirty="0"/>
              <a:t>, but most houses have been demolished or will be by the end of the 20</a:t>
            </a:r>
            <a:r>
              <a:rPr lang="en-US" baseline="30000" dirty="0"/>
              <a:t>th</a:t>
            </a:r>
            <a:r>
              <a:rPr lang="en-US" baseline="0" dirty="0"/>
              <a:t> century. The Coopers are the last family to be living in </a:t>
            </a:r>
            <a:r>
              <a:rPr lang="en-US" baseline="0" dirty="0" err="1"/>
              <a:t>Frogtown</a:t>
            </a:r>
            <a:r>
              <a:rPr lang="en-US" baseline="0" dirty="0"/>
              <a:t>, and the family itself has ownership of property in </a:t>
            </a:r>
            <a:r>
              <a:rPr lang="en-US" baseline="0" dirty="0" err="1"/>
              <a:t>Frogtown</a:t>
            </a:r>
            <a:r>
              <a:rPr lang="en-US" baseline="0" dirty="0"/>
              <a:t> going back all the way to the 1890s.</a:t>
            </a:r>
          </a:p>
          <a:p>
            <a:endParaRPr lang="en-US" baseline="0" dirty="0"/>
          </a:p>
          <a:p>
            <a:r>
              <a:rPr lang="en-US" baseline="0" dirty="0"/>
              <a:t>Photos: Historical American Buildings Survey / Historic American Engineering Record</a:t>
            </a:r>
          </a:p>
          <a:p>
            <a:endParaRPr lang="en-US" baseline="0" dirty="0"/>
          </a:p>
          <a:p>
            <a:r>
              <a:rPr lang="en-US" baseline="0" dirty="0"/>
              <a:t>NOTE: First photo shows Harris Street, which is now an extended stay hotel with residential buildings done in the style of </a:t>
            </a:r>
            <a:r>
              <a:rPr lang="en-US" baseline="0" dirty="0" err="1"/>
              <a:t>Frogtown</a:t>
            </a:r>
            <a:r>
              <a:rPr lang="en-US" baseline="0" dirty="0"/>
              <a:t> houses/boarding houses. The hotel view is helpful to visitors to picture a residential area when walking to </a:t>
            </a:r>
            <a:r>
              <a:rPr lang="en-US" baseline="0" dirty="0" err="1"/>
              <a:t>Frogtown</a:t>
            </a:r>
            <a:r>
              <a:rPr lang="en-US" baseline="0" dirty="0"/>
              <a:t> Tenements from Savannah History Museum on guided tours.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F0C2CB9-DBE1-4E4A-BDB8-351C6D1E9F4A}" type="slidenum">
              <a:rPr lang="en-US" smtClean="0"/>
              <a:t>7</a:t>
            </a:fld>
            <a:endParaRPr lang="en-US"/>
          </a:p>
        </p:txBody>
      </p:sp>
    </p:spTree>
    <p:extLst>
      <p:ext uri="{BB962C8B-B14F-4D97-AF65-F5344CB8AC3E}">
        <p14:creationId xmlns:p14="http://schemas.microsoft.com/office/powerpoint/2010/main" val="355777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CHS has 20+ years of research regarding </a:t>
            </a:r>
            <a:r>
              <a:rPr lang="en-US" dirty="0" err="1"/>
              <a:t>Frogtown</a:t>
            </a:r>
            <a:r>
              <a:rPr lang="en-US" baseline="0" dirty="0"/>
              <a:t> including archeological surveys and building documentation. Currently, I have a graduate student at Georgia Southern researching individual stories from </a:t>
            </a:r>
            <a:r>
              <a:rPr lang="en-US" baseline="0" dirty="0" err="1"/>
              <a:t>Frogtown</a:t>
            </a:r>
            <a:r>
              <a:rPr lang="en-US" baseline="0" dirty="0"/>
              <a:t>, and have had members of my interpretive staff looking through city directories, Cadastral Surveys, etc., with the direction of Coastal Heritage Society Preservation Operations Officer Becki Harkness, who was instrumental in the early efforts to save </a:t>
            </a:r>
            <a:r>
              <a:rPr lang="en-US" baseline="0" dirty="0" err="1"/>
              <a:t>Frogtown</a:t>
            </a:r>
            <a:r>
              <a:rPr lang="en-US" baseline="0" dirty="0"/>
              <a:t> Tenements as well as the subsequent preservation efforts. Mrs. Harkness and I attended this year’s </a:t>
            </a:r>
            <a:r>
              <a:rPr lang="en-US" baseline="0" dirty="0" err="1"/>
              <a:t>Frogtown</a:t>
            </a:r>
            <a:r>
              <a:rPr lang="en-US" baseline="0" dirty="0"/>
              <a:t> Reunion, held in the events space at the nearby Ralph Mark Gilbert Civil Rights Museum to encourage attendance at a History Roundup sponsored by the City of Savannah for </a:t>
            </a:r>
            <a:r>
              <a:rPr lang="en-US" baseline="0" dirty="0" err="1"/>
              <a:t>Frogtown</a:t>
            </a:r>
            <a:r>
              <a:rPr lang="en-US" baseline="0" dirty="0"/>
              <a:t> and Yamacraw, a similar nearby neighborhood. We were able to glean some new information from the roundup, but not nearly as much for </a:t>
            </a:r>
            <a:r>
              <a:rPr lang="en-US" baseline="0" dirty="0" err="1"/>
              <a:t>Frogtown</a:t>
            </a:r>
            <a:r>
              <a:rPr lang="en-US" baseline="0" dirty="0"/>
              <a:t> as for Yamacraw.</a:t>
            </a:r>
            <a:endParaRPr lang="en-US" dirty="0"/>
          </a:p>
        </p:txBody>
      </p:sp>
      <p:sp>
        <p:nvSpPr>
          <p:cNvPr id="4" name="Slide Number Placeholder 3"/>
          <p:cNvSpPr>
            <a:spLocks noGrp="1"/>
          </p:cNvSpPr>
          <p:nvPr>
            <p:ph type="sldNum" sz="quarter" idx="10"/>
          </p:nvPr>
        </p:nvSpPr>
        <p:spPr/>
        <p:txBody>
          <a:bodyPr/>
          <a:lstStyle/>
          <a:p>
            <a:fld id="{FF0C2CB9-DBE1-4E4A-BDB8-351C6D1E9F4A}" type="slidenum">
              <a:rPr lang="en-US" smtClean="0"/>
              <a:t>8</a:t>
            </a:fld>
            <a:endParaRPr lang="en-US"/>
          </a:p>
        </p:txBody>
      </p:sp>
    </p:spTree>
    <p:extLst>
      <p:ext uri="{BB962C8B-B14F-4D97-AF65-F5344CB8AC3E}">
        <p14:creationId xmlns:p14="http://schemas.microsoft.com/office/powerpoint/2010/main" val="160723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Balanced picture:</a:t>
            </a:r>
            <a:r>
              <a:rPr lang="en-US" baseline="0" dirty="0"/>
              <a:t> </a:t>
            </a:r>
            <a:r>
              <a:rPr lang="en-US" dirty="0"/>
              <a:t>Trolley companies are already mentioning </a:t>
            </a:r>
            <a:r>
              <a:rPr lang="en-US" dirty="0" err="1"/>
              <a:t>Frogtown</a:t>
            </a:r>
            <a:r>
              <a:rPr lang="en-US" dirty="0"/>
              <a:t> in their tours, but have been heard talking about a</a:t>
            </a:r>
            <a:r>
              <a:rPr lang="en-US" baseline="0" dirty="0"/>
              <a:t> quintuple homicide in the Purse Street House, which is not documented at all. Photo shows an article in an African American newspaper about </a:t>
            </a:r>
            <a:r>
              <a:rPr lang="en-US" baseline="0" dirty="0" err="1"/>
              <a:t>Frogtown</a:t>
            </a:r>
            <a:r>
              <a:rPr lang="en-US" baseline="0" dirty="0"/>
              <a:t> – there was a lot of crime in </a:t>
            </a:r>
            <a:r>
              <a:rPr lang="en-US" baseline="0" dirty="0" err="1"/>
              <a:t>Frogtown</a:t>
            </a:r>
            <a:r>
              <a:rPr lang="en-US" baseline="0" dirty="0"/>
              <a:t>, but we do not want that to be the focus of the museum or its image among tourists to the city. Although there was crime, there was also a deep sense of community and interdependence, along with pride about being from </a:t>
            </a:r>
            <a:r>
              <a:rPr lang="en-US" baseline="0" dirty="0" err="1"/>
              <a:t>Frogtown</a:t>
            </a:r>
            <a:r>
              <a:rPr lang="en-US" baseline="0" dirty="0"/>
              <a:t>. Especially since the remaining structures we have were family owned for the better part of 100 years, we would like community to be the focus of interpretation and exhibits.</a:t>
            </a:r>
          </a:p>
          <a:p>
            <a:endParaRPr lang="en-US" baseline="0" dirty="0"/>
          </a:p>
          <a:p>
            <a:r>
              <a:rPr lang="en-US" baseline="0" dirty="0"/>
              <a:t>Many tourists coming to Savannah are looking for a Gone With The Wind –type narrative; GWTW merchandise is sold in gift shops, lots of questions about “Where are the plantation houses?” </a:t>
            </a:r>
            <a:r>
              <a:rPr lang="en-US" baseline="0" dirty="0" err="1"/>
              <a:t>Frogtown</a:t>
            </a:r>
            <a:r>
              <a:rPr lang="en-US" baseline="0" dirty="0"/>
              <a:t> is a story that many people would be interested in, I think, if they knew about it. Response from visitors on pilot tours has been overwhelmingly positive. Although we don’t want a sanitized, GWTW narrative for this site, we also do not want it to be sensationalized and made into a caricature of what </a:t>
            </a:r>
            <a:r>
              <a:rPr lang="en-US" baseline="0" dirty="0" err="1"/>
              <a:t>Frogtown</a:t>
            </a:r>
            <a:r>
              <a:rPr lang="en-US" baseline="0" dirty="0"/>
              <a:t> really was.</a:t>
            </a:r>
          </a:p>
          <a:p>
            <a:endParaRPr lang="en-US" baseline="0" dirty="0"/>
          </a:p>
          <a:p>
            <a:r>
              <a:rPr lang="en-US" baseline="0" dirty="0"/>
              <a:t>LOCATION: Location is a huge issue for us – we are next door to Georgia State Railroad Museum and a short walk from Savannah History Museum, but access is a problem. We have tried tours starting from both locations, but both prove challenging. We also do not have the resources to make </a:t>
            </a:r>
            <a:r>
              <a:rPr lang="en-US" baseline="0" dirty="0" err="1"/>
              <a:t>Frogtown</a:t>
            </a:r>
            <a:r>
              <a:rPr lang="en-US" baseline="0" dirty="0"/>
              <a:t> Tenements an independent site at this time, but even that would bring challenges (parking, ticketing, new construction, </a:t>
            </a:r>
            <a:r>
              <a:rPr lang="en-US" baseline="0" dirty="0" err="1"/>
              <a:t>etc</a:t>
            </a:r>
            <a:r>
              <a:rPr lang="en-US" baseline="0" dirty="0"/>
              <a:t>).</a:t>
            </a:r>
          </a:p>
          <a:p>
            <a:endParaRPr lang="en-US" baseline="0" dirty="0"/>
          </a:p>
          <a:p>
            <a:r>
              <a:rPr lang="en-US" baseline="0" dirty="0"/>
              <a:t>PRIMARY SOURCES: We have some primary source material, but not a lot. Former residents of </a:t>
            </a:r>
            <a:r>
              <a:rPr lang="en-US" baseline="0" dirty="0" err="1"/>
              <a:t>Frogtown</a:t>
            </a:r>
            <a:r>
              <a:rPr lang="en-US" baseline="0" dirty="0"/>
              <a:t> are generally older or very senior – time is an issue for getting oral histories from many of them. We also need photos or descriptions of interior spaces in order to furnish them in an accurate way. </a:t>
            </a:r>
          </a:p>
          <a:p>
            <a:endParaRPr lang="en-US" baseline="0" dirty="0"/>
          </a:p>
          <a:p>
            <a:r>
              <a:rPr lang="en-US" baseline="0" dirty="0"/>
              <a:t>FUNDING: Most graduate internship inquiries we get as an organization are being funneled toward </a:t>
            </a:r>
            <a:r>
              <a:rPr lang="en-US" baseline="0" dirty="0" err="1"/>
              <a:t>Frogtown</a:t>
            </a:r>
            <a:r>
              <a:rPr lang="en-US" baseline="0" dirty="0"/>
              <a:t> </a:t>
            </a:r>
            <a:r>
              <a:rPr lang="en-US" baseline="0" dirty="0" err="1"/>
              <a:t>Tenenments</a:t>
            </a:r>
            <a:r>
              <a:rPr lang="en-US" baseline="0" dirty="0"/>
              <a:t> at the exclusion of our other sites for now.</a:t>
            </a:r>
            <a:endParaRPr lang="en-US" dirty="0"/>
          </a:p>
        </p:txBody>
      </p:sp>
      <p:sp>
        <p:nvSpPr>
          <p:cNvPr id="4" name="Slide Number Placeholder 3"/>
          <p:cNvSpPr>
            <a:spLocks noGrp="1"/>
          </p:cNvSpPr>
          <p:nvPr>
            <p:ph type="sldNum" sz="quarter" idx="10"/>
          </p:nvPr>
        </p:nvSpPr>
        <p:spPr/>
        <p:txBody>
          <a:bodyPr/>
          <a:lstStyle/>
          <a:p>
            <a:fld id="{FF0C2CB9-DBE1-4E4A-BDB8-351C6D1E9F4A}" type="slidenum">
              <a:rPr lang="en-US" smtClean="0"/>
              <a:t>10</a:t>
            </a:fld>
            <a:endParaRPr lang="en-US"/>
          </a:p>
        </p:txBody>
      </p:sp>
    </p:spTree>
    <p:extLst>
      <p:ext uri="{BB962C8B-B14F-4D97-AF65-F5344CB8AC3E}">
        <p14:creationId xmlns:p14="http://schemas.microsoft.com/office/powerpoint/2010/main" val="379617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EC04F1-FBFD-47D0-82CF-89787622BD76}"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63FDF-3598-4D5D-9B84-EBAD2F727D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04F1-FBFD-47D0-82CF-89787622BD76}"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63FDF-3598-4D5D-9B84-EBAD2F727D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04F1-FBFD-47D0-82CF-89787622BD76}"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63FDF-3598-4D5D-9B84-EBAD2F727D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04F1-FBFD-47D0-82CF-89787622BD76}"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63FDF-3598-4D5D-9B84-EBAD2F727D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04F1-FBFD-47D0-82CF-89787622BD76}"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63FDF-3598-4D5D-9B84-EBAD2F727D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04F1-FBFD-47D0-82CF-89787622BD76}"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63FDF-3598-4D5D-9B84-EBAD2F727D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04F1-FBFD-47D0-82CF-89787622BD76}" type="datetimeFigureOut">
              <a:rPr lang="en-US" smtClean="0"/>
              <a:pPr/>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963FDF-3598-4D5D-9B84-EBAD2F727D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04F1-FBFD-47D0-82CF-89787622BD76}" type="datetimeFigureOut">
              <a:rPr lang="en-US" smtClean="0"/>
              <a:pPr/>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963FDF-3598-4D5D-9B84-EBAD2F727D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04F1-FBFD-47D0-82CF-89787622BD76}" type="datetimeFigureOut">
              <a:rPr lang="en-US" smtClean="0"/>
              <a:pPr/>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963FDF-3598-4D5D-9B84-EBAD2F727D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EC04F1-FBFD-47D0-82CF-89787622BD76}"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63FDF-3598-4D5D-9B84-EBAD2F727D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EC04F1-FBFD-47D0-82CF-89787622BD76}"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63FDF-3598-4D5D-9B84-EBAD2F727D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04F1-FBFD-47D0-82CF-89787622BD76}" type="datetimeFigureOut">
              <a:rPr lang="en-US" smtClean="0"/>
              <a:pPr/>
              <a:t>4/1/2020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63FDF-3598-4D5D-9B84-EBAD2F727D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20.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3.pn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4.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13.tif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17.tiff"/><Relationship Id="rId5" Type="http://schemas.openxmlformats.org/officeDocument/2006/relationships/image" Target="../media/image3.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3.pn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0" y="601980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p:txBody>
          <a:bodyPr>
            <a:normAutofit lnSpcReduction="10000"/>
          </a:bodyPr>
          <a:lstStyle/>
          <a:p>
            <a:r>
              <a:rPr lang="en-US" spc="300" dirty="0">
                <a:solidFill>
                  <a:schemeClr val="bg1"/>
                </a:solidFill>
                <a:latin typeface="EuroStyle" pitchFamily="18" charset="0"/>
              </a:rPr>
              <a:t>The Last Houses of </a:t>
            </a:r>
            <a:r>
              <a:rPr lang="en-US" spc="300" dirty="0" err="1">
                <a:solidFill>
                  <a:schemeClr val="bg1"/>
                </a:solidFill>
                <a:latin typeface="EuroStyle" pitchFamily="18" charset="0"/>
              </a:rPr>
              <a:t>Frogtown</a:t>
            </a:r>
            <a:r>
              <a:rPr lang="en-US" spc="300" dirty="0">
                <a:solidFill>
                  <a:schemeClr val="bg1"/>
                </a:solidFill>
                <a:latin typeface="EuroStyle" pitchFamily="18" charset="0"/>
              </a:rPr>
              <a:t>: Preservation &amp; Interpretation of a Forgotten Savannah Neighborhood</a:t>
            </a:r>
          </a:p>
          <a:p>
            <a:r>
              <a:rPr lang="en-US" sz="1600" dirty="0">
                <a:solidFill>
                  <a:schemeClr val="bg1"/>
                </a:solidFill>
                <a:latin typeface="EuroStyle" pitchFamily="18" charset="0"/>
              </a:rPr>
              <a:t>Emily Beck, Director of Interpretation, Coastal Heritage Society</a:t>
            </a:r>
            <a:endParaRPr lang="en-US" dirty="0">
              <a:solidFill>
                <a:schemeClr val="bg1"/>
              </a:solidFill>
              <a:latin typeface="EuroStyle" pitchFamily="18" charset="0"/>
            </a:endParaRPr>
          </a:p>
        </p:txBody>
      </p:sp>
      <p:pic>
        <p:nvPicPr>
          <p:cNvPr id="4" name="Picture 3" descr="CHS color (white) logo .png"/>
          <p:cNvPicPr>
            <a:picLocks noChangeAspect="1"/>
          </p:cNvPicPr>
          <p:nvPr/>
        </p:nvPicPr>
        <p:blipFill>
          <a:blip r:embed="rId3" cstate="print"/>
          <a:stretch>
            <a:fillRect/>
          </a:stretch>
        </p:blipFill>
        <p:spPr>
          <a:xfrm>
            <a:off x="1104900" y="1066800"/>
            <a:ext cx="6934200" cy="2459346"/>
          </a:xfrm>
          <a:prstGeom prst="rect">
            <a:avLst/>
          </a:prstGeom>
        </p:spPr>
      </p:pic>
      <p:pic>
        <p:nvPicPr>
          <p:cNvPr id="8" name="Picture 7" descr="All Site Logos-footer_white.png"/>
          <p:cNvPicPr>
            <a:picLocks noChangeAspect="1"/>
          </p:cNvPicPr>
          <p:nvPr/>
        </p:nvPicPr>
        <p:blipFill>
          <a:blip r:embed="rId4" cstate="print"/>
          <a:srcRect l="1778" t="31321" r="2198" b="18869"/>
          <a:stretch>
            <a:fillRect/>
          </a:stretch>
        </p:blipFill>
        <p:spPr>
          <a:xfrm>
            <a:off x="0" y="6096001"/>
            <a:ext cx="9144000" cy="6773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EuroStyle" pitchFamily="18" charset="0"/>
              </a:rPr>
              <a:t>Challenges</a:t>
            </a:r>
          </a:p>
        </p:txBody>
      </p:sp>
      <p:pic>
        <p:nvPicPr>
          <p:cNvPr id="6" name="Picture 5" descr="All Site Logos-footer_white.png"/>
          <p:cNvPicPr>
            <a:picLocks noChangeAspect="1"/>
          </p:cNvPicPr>
          <p:nvPr/>
        </p:nvPicPr>
        <p:blipFill>
          <a:blip r:embed="rId4" cstate="print"/>
          <a:stretch>
            <a:fillRect/>
          </a:stretch>
        </p:blipFill>
        <p:spPr>
          <a:xfrm>
            <a:off x="291362" y="6127609"/>
            <a:ext cx="8561277" cy="548709"/>
          </a:xfrm>
          <a:prstGeom prst="rect">
            <a:avLst/>
          </a:prstGeom>
        </p:spPr>
      </p:pic>
      <p:pic>
        <p:nvPicPr>
          <p:cNvPr id="7"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85800" y="1524000"/>
            <a:ext cx="3228552" cy="345916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223657" y="1598030"/>
            <a:ext cx="4661639" cy="4247317"/>
          </a:xfrm>
          <a:prstGeom prst="rect">
            <a:avLst/>
          </a:prstGeom>
          <a:noFill/>
        </p:spPr>
        <p:txBody>
          <a:bodyPr wrap="square" rtlCol="0">
            <a:spAutoFit/>
          </a:bodyPr>
          <a:lstStyle/>
          <a:p>
            <a:pPr marL="285750" indent="-285750">
              <a:buFont typeface="Arial" panose="020B0604020202020204" pitchFamily="34" charset="0"/>
              <a:buChar char="•"/>
            </a:pPr>
            <a:r>
              <a:rPr lang="en-US" dirty="0"/>
              <a:t>How can we provide a balanced picture of </a:t>
            </a:r>
            <a:r>
              <a:rPr lang="en-US" dirty="0" err="1"/>
              <a:t>Frogtown</a:t>
            </a:r>
            <a:r>
              <a:rPr lang="en-US" dirty="0"/>
              <a:t> and its residents?</a:t>
            </a:r>
          </a:p>
          <a:p>
            <a:pPr marL="285750" indent="-285750">
              <a:buFont typeface="Arial" panose="020B0604020202020204" pitchFamily="34" charset="0"/>
              <a:buChar char="•"/>
            </a:pPr>
            <a:r>
              <a:rPr lang="en-US" dirty="0"/>
              <a:t>How can we make efforts to control the image of </a:t>
            </a:r>
            <a:r>
              <a:rPr lang="en-US" dirty="0" err="1"/>
              <a:t>Frogtown</a:t>
            </a:r>
            <a:r>
              <a:rPr lang="en-US" dirty="0"/>
              <a:t> for visitors to Savannah not visiting the site itself?</a:t>
            </a:r>
          </a:p>
          <a:p>
            <a:pPr marL="285750" indent="-285750">
              <a:buFont typeface="Arial" panose="020B0604020202020204" pitchFamily="34" charset="0"/>
              <a:buChar char="•"/>
            </a:pPr>
            <a:r>
              <a:rPr lang="en-US" dirty="0"/>
              <a:t>How can we overcome issues with location, specifically parking, site ticketing, and site access?</a:t>
            </a:r>
          </a:p>
          <a:p>
            <a:pPr marL="285750" indent="-285750">
              <a:buFont typeface="Arial" panose="020B0604020202020204" pitchFamily="34" charset="0"/>
              <a:buChar char="•"/>
            </a:pPr>
            <a:r>
              <a:rPr lang="en-US" dirty="0"/>
              <a:t>What sources can we use to help us interpret the stories of </a:t>
            </a:r>
            <a:r>
              <a:rPr lang="en-US" dirty="0" err="1"/>
              <a:t>Frogtown</a:t>
            </a:r>
            <a:r>
              <a:rPr lang="en-US" dirty="0"/>
              <a:t> if we have few primary source materials?</a:t>
            </a:r>
          </a:p>
          <a:p>
            <a:pPr marL="285750" indent="-285750">
              <a:buFont typeface="Arial" panose="020B0604020202020204" pitchFamily="34" charset="0"/>
              <a:buChar char="•"/>
            </a:pPr>
            <a:r>
              <a:rPr lang="en-US" dirty="0"/>
              <a:t>How can we continue research for this project with limited funding?</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6263861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EuroStyle" pitchFamily="18" charset="0"/>
              </a:rPr>
              <a:t>Opportunities</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75237" y="1676400"/>
            <a:ext cx="3611563" cy="3611563"/>
          </a:xfrm>
          <a:prstGeom prst="rect">
            <a:avLst/>
          </a:prstGeom>
          <a:ln>
            <a:noFill/>
          </a:ln>
          <a:effectLst>
            <a:outerShdw blurRad="292100" dist="139700" dir="2700000" algn="tl" rotWithShape="0">
              <a:srgbClr val="333333">
                <a:alpha val="65000"/>
              </a:srgbClr>
            </a:outerShdw>
          </a:effectLst>
        </p:spPr>
      </p:pic>
      <p:pic>
        <p:nvPicPr>
          <p:cNvPr id="6" name="Picture 5" descr="All Site Logos-footer_white.png"/>
          <p:cNvPicPr>
            <a:picLocks noChangeAspect="1"/>
          </p:cNvPicPr>
          <p:nvPr/>
        </p:nvPicPr>
        <p:blipFill>
          <a:blip r:embed="rId5" cstate="print"/>
          <a:stretch>
            <a:fillRect/>
          </a:stretch>
        </p:blipFill>
        <p:spPr>
          <a:xfrm>
            <a:off x="291362" y="6127609"/>
            <a:ext cx="8561277" cy="548709"/>
          </a:xfrm>
          <a:prstGeom prst="rect">
            <a:avLst/>
          </a:prstGeom>
        </p:spPr>
      </p:pic>
      <p:sp>
        <p:nvSpPr>
          <p:cNvPr id="5" name="TextBox 4"/>
          <p:cNvSpPr txBox="1"/>
          <p:nvPr/>
        </p:nvSpPr>
        <p:spPr>
          <a:xfrm>
            <a:off x="457200" y="2064463"/>
            <a:ext cx="43434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How can we use the hotel next door?</a:t>
            </a:r>
          </a:p>
          <a:p>
            <a:pPr marL="285750" indent="-285750">
              <a:buFont typeface="Arial" panose="020B0604020202020204" pitchFamily="34" charset="0"/>
              <a:buChar char="•"/>
            </a:pPr>
            <a:r>
              <a:rPr lang="en-US" dirty="0"/>
              <a:t>How can we also highlight the former West Boundary African American business corridor?</a:t>
            </a:r>
          </a:p>
          <a:p>
            <a:pPr marL="285750" indent="-285750">
              <a:buFont typeface="Arial" panose="020B0604020202020204" pitchFamily="34" charset="0"/>
              <a:buChar char="•"/>
            </a:pPr>
            <a:r>
              <a:rPr lang="en-US" dirty="0"/>
              <a:t>What are the advantages of this as an independent site owned by Coastal Heritage Society?</a:t>
            </a:r>
          </a:p>
          <a:p>
            <a:pPr marL="285750" indent="-285750">
              <a:buFont typeface="Arial" panose="020B0604020202020204" pitchFamily="34" charset="0"/>
              <a:buChar char="•"/>
            </a:pPr>
            <a:r>
              <a:rPr lang="en-US" dirty="0"/>
              <a:t>How can we connect </a:t>
            </a:r>
            <a:r>
              <a:rPr lang="en-US" dirty="0" err="1"/>
              <a:t>Frogtown</a:t>
            </a:r>
            <a:r>
              <a:rPr lang="en-US" dirty="0"/>
              <a:t> Tenements to our other sites, either through comparison or contrast?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6083603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47869" y="298184"/>
            <a:ext cx="8229600" cy="1981200"/>
          </a:xfrm>
        </p:spPr>
        <p:txBody>
          <a:bodyPr>
            <a:normAutofit/>
          </a:bodyPr>
          <a:lstStyle/>
          <a:p>
            <a:r>
              <a:rPr lang="en-US" sz="6600" b="1" dirty="0">
                <a:latin typeface="EuroStyle" pitchFamily="18" charset="0"/>
              </a:rPr>
              <a:t>Questions?</a:t>
            </a:r>
          </a:p>
        </p:txBody>
      </p:sp>
      <p:pic>
        <p:nvPicPr>
          <p:cNvPr id="5" name="Picture 4" descr="chs experience.png"/>
          <p:cNvPicPr>
            <a:picLocks noChangeAspect="1"/>
          </p:cNvPicPr>
          <p:nvPr/>
        </p:nvPicPr>
        <p:blipFill>
          <a:blip r:embed="rId3" cstate="print"/>
          <a:stretch>
            <a:fillRect/>
          </a:stretch>
        </p:blipFill>
        <p:spPr>
          <a:xfrm>
            <a:off x="457200" y="5334000"/>
            <a:ext cx="8229600" cy="106325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1981200"/>
            <a:ext cx="4304237" cy="2980684"/>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EuroStyle" pitchFamily="18" charset="0"/>
              </a:rPr>
              <a:t>Frogtown</a:t>
            </a:r>
            <a:r>
              <a:rPr lang="en-US" b="1" dirty="0">
                <a:latin typeface="EuroStyle" pitchFamily="18" charset="0"/>
              </a:rPr>
              <a:t> Tenements</a:t>
            </a:r>
          </a:p>
        </p:txBody>
      </p:sp>
      <p:sp>
        <p:nvSpPr>
          <p:cNvPr id="3" name="Content Placeholder 2"/>
          <p:cNvSpPr>
            <a:spLocks noGrp="1"/>
          </p:cNvSpPr>
          <p:nvPr>
            <p:ph idx="1"/>
          </p:nvPr>
        </p:nvSpPr>
        <p:spPr/>
        <p:txBody>
          <a:bodyPr/>
          <a:lstStyle/>
          <a:p>
            <a:pPr lvl="1"/>
            <a:endParaRPr lang="en-US" sz="1600" dirty="0">
              <a:latin typeface="Frutiger LT Std 57 Cn" pitchFamily="34" charset="0"/>
            </a:endParaRPr>
          </a:p>
          <a:p>
            <a:pPr lvl="1"/>
            <a:endParaRPr lang="en-US" sz="1600" dirty="0">
              <a:latin typeface="Frutiger LT Std 57 Cn" pitchFamily="34" charset="0"/>
            </a:endParaRPr>
          </a:p>
          <a:p>
            <a:pPr lvl="1"/>
            <a:endParaRPr lang="en-US" sz="1600" dirty="0">
              <a:latin typeface="Frutiger LT Std 57 Cn" pitchFamily="34" charset="0"/>
            </a:endParaRPr>
          </a:p>
          <a:p>
            <a:pPr lvl="1"/>
            <a:endParaRPr lang="en-US" sz="1600" dirty="0">
              <a:latin typeface="Frutiger LT Std 57 Cn" pitchFamily="34" charset="0"/>
            </a:endParaRPr>
          </a:p>
          <a:p>
            <a:pPr lvl="1"/>
            <a:endParaRPr lang="en-US" sz="1600" dirty="0">
              <a:latin typeface="Frutiger LT Std 57 Cn" pitchFamily="34" charset="0"/>
            </a:endParaRPr>
          </a:p>
          <a:p>
            <a:endParaRPr lang="en-US" dirty="0"/>
          </a:p>
        </p:txBody>
      </p:sp>
      <p:pic>
        <p:nvPicPr>
          <p:cNvPr id="4" name="Picture 3" descr="All Site Logos-footer_white.png"/>
          <p:cNvPicPr>
            <a:picLocks noChangeAspect="1"/>
          </p:cNvPicPr>
          <p:nvPr/>
        </p:nvPicPr>
        <p:blipFill>
          <a:blip r:embed="rId3" cstate="print"/>
          <a:stretch>
            <a:fillRect/>
          </a:stretch>
        </p:blipFill>
        <p:spPr>
          <a:xfrm>
            <a:off x="291362" y="6127609"/>
            <a:ext cx="8561277" cy="54870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9507" y="1417638"/>
            <a:ext cx="3823438" cy="254895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1417638"/>
            <a:ext cx="3823082" cy="2548959"/>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692341" y="4114800"/>
            <a:ext cx="3657600" cy="1754326"/>
          </a:xfrm>
          <a:prstGeom prst="rect">
            <a:avLst/>
          </a:prstGeom>
          <a:noFill/>
        </p:spPr>
        <p:txBody>
          <a:bodyPr wrap="square" rtlCol="0">
            <a:spAutoFit/>
          </a:bodyPr>
          <a:lstStyle/>
          <a:p>
            <a:r>
              <a:rPr lang="en-US" dirty="0"/>
              <a:t>    </a:t>
            </a:r>
            <a:r>
              <a:rPr lang="en-US" b="1" dirty="0"/>
              <a:t>Charlton Street House</a:t>
            </a:r>
          </a:p>
          <a:p>
            <a:pPr marL="285750" indent="-285750">
              <a:buFont typeface="Arial" panose="020B0604020202020204" pitchFamily="34" charset="0"/>
              <a:buChar char="•"/>
            </a:pPr>
            <a:r>
              <a:rPr lang="en-US" dirty="0"/>
              <a:t>Build Date ca 1880</a:t>
            </a:r>
          </a:p>
          <a:p>
            <a:pPr marL="285750" indent="-285750">
              <a:buFont typeface="Arial" panose="020B0604020202020204" pitchFamily="34" charset="0"/>
              <a:buChar char="•"/>
            </a:pPr>
            <a:r>
              <a:rPr lang="en-US" dirty="0"/>
              <a:t>Single-story wood frame vernacular</a:t>
            </a:r>
          </a:p>
          <a:p>
            <a:pPr marL="285750" indent="-285750">
              <a:buFont typeface="Arial" panose="020B0604020202020204" pitchFamily="34" charset="0"/>
              <a:buChar char="•"/>
            </a:pPr>
            <a:r>
              <a:rPr lang="en-US" dirty="0"/>
              <a:t>Interpretation will focus on mid-19</a:t>
            </a:r>
            <a:r>
              <a:rPr lang="en-US" baseline="30000" dirty="0"/>
              <a:t>th</a:t>
            </a:r>
            <a:r>
              <a:rPr lang="en-US" dirty="0"/>
              <a:t> century Irish immigration</a:t>
            </a:r>
          </a:p>
        </p:txBody>
      </p:sp>
      <p:sp>
        <p:nvSpPr>
          <p:cNvPr id="12" name="TextBox 11"/>
          <p:cNvSpPr txBox="1"/>
          <p:nvPr/>
        </p:nvSpPr>
        <p:spPr>
          <a:xfrm>
            <a:off x="4849507" y="4114800"/>
            <a:ext cx="3837293" cy="1477328"/>
          </a:xfrm>
          <a:prstGeom prst="rect">
            <a:avLst/>
          </a:prstGeom>
          <a:noFill/>
        </p:spPr>
        <p:txBody>
          <a:bodyPr wrap="square" rtlCol="0">
            <a:spAutoFit/>
          </a:bodyPr>
          <a:lstStyle/>
          <a:p>
            <a:r>
              <a:rPr lang="en-US" dirty="0"/>
              <a:t>    </a:t>
            </a:r>
            <a:r>
              <a:rPr lang="en-US" b="1" dirty="0"/>
              <a:t>Purse Street House</a:t>
            </a:r>
          </a:p>
          <a:p>
            <a:pPr marL="285750" indent="-285750">
              <a:buFont typeface="Arial" panose="020B0604020202020204" pitchFamily="34" charset="0"/>
              <a:buChar char="•"/>
            </a:pPr>
            <a:r>
              <a:rPr lang="en-US" dirty="0"/>
              <a:t>Build Date 1890</a:t>
            </a:r>
          </a:p>
          <a:p>
            <a:pPr marL="285750" indent="-285750">
              <a:buFont typeface="Arial" panose="020B0604020202020204" pitchFamily="34" charset="0"/>
              <a:buChar char="•"/>
            </a:pPr>
            <a:r>
              <a:rPr lang="en-US" dirty="0"/>
              <a:t>Two-story wood frame vernacular</a:t>
            </a:r>
          </a:p>
          <a:p>
            <a:pPr marL="285750" indent="-285750">
              <a:buFont typeface="Arial" panose="020B0604020202020204" pitchFamily="34" charset="0"/>
              <a:buChar char="•"/>
            </a:pPr>
            <a:r>
              <a:rPr lang="en-US" dirty="0"/>
              <a:t>Interpretation will focus on African American story into the 20</a:t>
            </a:r>
            <a:r>
              <a:rPr lang="en-US" baseline="30000" dirty="0"/>
              <a:t>th</a:t>
            </a:r>
            <a:r>
              <a:rPr lang="en-US" dirty="0"/>
              <a:t> century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EuroStyle" pitchFamily="18" charset="0"/>
              </a:rPr>
              <a:t>Preservation</a:t>
            </a:r>
          </a:p>
        </p:txBody>
      </p:sp>
      <p:pic>
        <p:nvPicPr>
          <p:cNvPr id="6" name="Picture 5" descr="All Site Logos-footer_white.png"/>
          <p:cNvPicPr>
            <a:picLocks noChangeAspect="1"/>
          </p:cNvPicPr>
          <p:nvPr/>
        </p:nvPicPr>
        <p:blipFill>
          <a:blip r:embed="rId4" cstate="print"/>
          <a:stretch>
            <a:fillRect/>
          </a:stretch>
        </p:blipFill>
        <p:spPr>
          <a:xfrm>
            <a:off x="291362" y="6127609"/>
            <a:ext cx="8561277" cy="548709"/>
          </a:xfrm>
          <a:prstGeom prst="rect">
            <a:avLst/>
          </a:prstGeom>
        </p:spPr>
      </p:pic>
      <p:pic>
        <p:nvPicPr>
          <p:cNvPr id="7" name="Content Placeholder 6"/>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36418" y="1600200"/>
            <a:ext cx="4114799" cy="27432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stretch>
            <a:fillRect/>
          </a:stretch>
        </p:blipFill>
        <p:spPr>
          <a:xfrm>
            <a:off x="4915788" y="1600200"/>
            <a:ext cx="3755461" cy="2816596"/>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676401" y="4635340"/>
            <a:ext cx="61722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CHS led the fight against demolition of these houses.</a:t>
            </a:r>
          </a:p>
          <a:p>
            <a:pPr marL="285750" indent="-285750">
              <a:buFont typeface="Arial" panose="020B0604020202020204" pitchFamily="34" charset="0"/>
              <a:buChar char="•"/>
            </a:pPr>
            <a:r>
              <a:rPr lang="en-US" dirty="0"/>
              <a:t>Purchased both in the early 2000s.</a:t>
            </a:r>
          </a:p>
          <a:p>
            <a:pPr marL="285750" indent="-285750">
              <a:buFont typeface="Arial" panose="020B0604020202020204" pitchFamily="34" charset="0"/>
              <a:buChar char="•"/>
            </a:pPr>
            <a:r>
              <a:rPr lang="en-US" dirty="0"/>
              <a:t>CHS carried out structure moves, extensive documentation of both structures, and archaeology of Railroad Ward.</a:t>
            </a:r>
          </a:p>
        </p:txBody>
      </p:sp>
    </p:spTree>
    <p:extLst>
      <p:ext uri="{BB962C8B-B14F-4D97-AF65-F5344CB8AC3E}">
        <p14:creationId xmlns:p14="http://schemas.microsoft.com/office/powerpoint/2010/main" val="153092007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EuroStyle" pitchFamily="18" charset="0"/>
              </a:rPr>
              <a:t>Preservation</a:t>
            </a:r>
          </a:p>
        </p:txBody>
      </p:sp>
      <p:pic>
        <p:nvPicPr>
          <p:cNvPr id="6" name="Picture 5" descr="All Site Logos-footer_white.png"/>
          <p:cNvPicPr>
            <a:picLocks noChangeAspect="1"/>
          </p:cNvPicPr>
          <p:nvPr/>
        </p:nvPicPr>
        <p:blipFill>
          <a:blip r:embed="rId4" cstate="print"/>
          <a:stretch>
            <a:fillRect/>
          </a:stretch>
        </p:blipFill>
        <p:spPr>
          <a:xfrm>
            <a:off x="291362" y="6127609"/>
            <a:ext cx="8561277" cy="548709"/>
          </a:xfrm>
          <a:prstGeom prst="rect">
            <a:avLst/>
          </a:prstGeom>
        </p:spPr>
      </p:pic>
      <p:pic>
        <p:nvPicPr>
          <p:cNvPr id="11" name="Content Placeholder 10"/>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806746" y="1417638"/>
            <a:ext cx="2621026" cy="1747351"/>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2931" y="1493120"/>
            <a:ext cx="2507803" cy="1671869"/>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3600" y="3789642"/>
            <a:ext cx="2507803" cy="1671869"/>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6747" y="3831086"/>
            <a:ext cx="2572478" cy="1714985"/>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7272" y="2461117"/>
            <a:ext cx="2945375" cy="19635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080963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EuroStyle" pitchFamily="18" charset="0"/>
              </a:rPr>
              <a:t>The Story of </a:t>
            </a:r>
            <a:r>
              <a:rPr lang="en-US" dirty="0" err="1">
                <a:latin typeface="EuroStyle" pitchFamily="18" charset="0"/>
              </a:rPr>
              <a:t>Frogtown</a:t>
            </a:r>
            <a:endParaRPr lang="en-US" dirty="0">
              <a:latin typeface="EuroStyle" pitchFamily="18" charset="0"/>
            </a:endParaRPr>
          </a:p>
        </p:txBody>
      </p:sp>
      <p:pic>
        <p:nvPicPr>
          <p:cNvPr id="6" name="Picture 5" descr="All Site Logos-footer_white.png"/>
          <p:cNvPicPr>
            <a:picLocks noChangeAspect="1"/>
          </p:cNvPicPr>
          <p:nvPr/>
        </p:nvPicPr>
        <p:blipFill>
          <a:blip r:embed="rId4" cstate="print"/>
          <a:stretch>
            <a:fillRect/>
          </a:stretch>
        </p:blipFill>
        <p:spPr>
          <a:xfrm>
            <a:off x="291362" y="6127609"/>
            <a:ext cx="8561277" cy="548709"/>
          </a:xfrm>
          <a:prstGeom prst="rect">
            <a:avLst/>
          </a:prstGeom>
        </p:spPr>
      </p:pic>
      <p:pic>
        <p:nvPicPr>
          <p:cNvPr id="7" name="Content Placeholder 6"/>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752600" y="1438420"/>
            <a:ext cx="5649118" cy="2567781"/>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57200" y="4191000"/>
            <a:ext cx="8077200" cy="1754326"/>
          </a:xfrm>
          <a:prstGeom prst="rect">
            <a:avLst/>
          </a:prstGeom>
          <a:noFill/>
        </p:spPr>
        <p:txBody>
          <a:bodyPr wrap="square" rtlCol="0">
            <a:spAutoFit/>
          </a:bodyPr>
          <a:lstStyle/>
          <a:p>
            <a:pPr marL="285750" indent="-285750">
              <a:buFont typeface="Arial" panose="020B0604020202020204" pitchFamily="34" charset="0"/>
              <a:buChar char="•"/>
            </a:pPr>
            <a:r>
              <a:rPr lang="en-US" dirty="0" err="1"/>
              <a:t>Frogtown</a:t>
            </a:r>
            <a:r>
              <a:rPr lang="en-US" dirty="0"/>
              <a:t> as a neighborhood appears to have existed as early as the mid-19</a:t>
            </a:r>
            <a:r>
              <a:rPr lang="en-US" baseline="30000" dirty="0"/>
              <a:t>th</a:t>
            </a:r>
            <a:r>
              <a:rPr lang="en-US" dirty="0"/>
              <a:t> century.</a:t>
            </a:r>
          </a:p>
          <a:p>
            <a:pPr marL="285750" indent="-285750">
              <a:buFont typeface="Arial" panose="020B0604020202020204" pitchFamily="34" charset="0"/>
              <a:buChar char="•"/>
            </a:pPr>
            <a:r>
              <a:rPr lang="en-US" dirty="0"/>
              <a:t>The neighborhood surrounds the Central of Georgia Railway repair shops complex, which was first completed by 1855.</a:t>
            </a:r>
          </a:p>
          <a:p>
            <a:pPr marL="285750" indent="-285750">
              <a:buFont typeface="Arial" panose="020B0604020202020204" pitchFamily="34" charset="0"/>
              <a:buChar char="•"/>
            </a:pPr>
            <a:r>
              <a:rPr lang="en-US" dirty="0" err="1"/>
              <a:t>Frogtown</a:t>
            </a:r>
            <a:r>
              <a:rPr lang="en-US" dirty="0"/>
              <a:t> is initially a diverse neighborhood, but a demographic shift happens quickly at the turn of the 20</a:t>
            </a:r>
            <a:r>
              <a:rPr lang="en-US" baseline="30000" dirty="0"/>
              <a:t>th</a:t>
            </a:r>
            <a:r>
              <a:rPr lang="en-US" dirty="0"/>
              <a:t> century.</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EuroStyle" pitchFamily="18" charset="0"/>
              </a:rPr>
              <a:t>The Story of </a:t>
            </a:r>
            <a:r>
              <a:rPr lang="en-US" dirty="0" err="1">
                <a:latin typeface="EuroStyle" pitchFamily="18" charset="0"/>
              </a:rPr>
              <a:t>Frogtown</a:t>
            </a:r>
            <a:endParaRPr lang="en-US" dirty="0">
              <a:latin typeface="EuroStyle" pitchFamily="18" charset="0"/>
            </a:endParaRPr>
          </a:p>
        </p:txBody>
      </p:sp>
      <p:pic>
        <p:nvPicPr>
          <p:cNvPr id="6" name="Picture 5" descr="All Site Logos-footer_white.png"/>
          <p:cNvPicPr>
            <a:picLocks noChangeAspect="1"/>
          </p:cNvPicPr>
          <p:nvPr/>
        </p:nvPicPr>
        <p:blipFill>
          <a:blip r:embed="rId4" cstate="print"/>
          <a:stretch>
            <a:fillRect/>
          </a:stretch>
        </p:blipFill>
        <p:spPr>
          <a:xfrm>
            <a:off x="291362" y="6127609"/>
            <a:ext cx="8561277" cy="548709"/>
          </a:xfrm>
          <a:prstGeom prst="rect">
            <a:avLst/>
          </a:prstGeom>
        </p:spPr>
      </p:pic>
      <p:pic>
        <p:nvPicPr>
          <p:cNvPr id="7"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57200" y="1417638"/>
            <a:ext cx="3810000" cy="283464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4533" y="1417638"/>
            <a:ext cx="4042267" cy="283464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914400" y="4644993"/>
            <a:ext cx="7938238" cy="2031325"/>
          </a:xfrm>
          <a:prstGeom prst="rect">
            <a:avLst/>
          </a:prstGeom>
          <a:noFill/>
        </p:spPr>
        <p:txBody>
          <a:bodyPr wrap="square" rtlCol="0">
            <a:spAutoFit/>
          </a:bodyPr>
          <a:lstStyle/>
          <a:p>
            <a:pPr marL="285750" indent="-285750">
              <a:buFont typeface="Arial" panose="020B0604020202020204" pitchFamily="34" charset="0"/>
              <a:buChar char="•"/>
            </a:pPr>
            <a:r>
              <a:rPr lang="en-US" dirty="0"/>
              <a:t>Residents of </a:t>
            </a:r>
            <a:r>
              <a:rPr lang="en-US" dirty="0" err="1"/>
              <a:t>Frogtown</a:t>
            </a:r>
            <a:r>
              <a:rPr lang="en-US" dirty="0"/>
              <a:t> performed jobs essential to Savannah’s social and economic functioning.</a:t>
            </a:r>
          </a:p>
          <a:p>
            <a:pPr marL="285750" indent="-285750">
              <a:buFont typeface="Arial" panose="020B0604020202020204" pitchFamily="34" charset="0"/>
              <a:buChar char="•"/>
            </a:pPr>
            <a:r>
              <a:rPr lang="en-US" dirty="0"/>
              <a:t>Also documented among residents were Chinese and Jewish people and families, most operating businesses in </a:t>
            </a:r>
            <a:r>
              <a:rPr lang="en-US" dirty="0" err="1"/>
              <a:t>Frogtown</a:t>
            </a:r>
            <a:r>
              <a:rPr lang="en-US" dirty="0"/>
              <a:t>.</a:t>
            </a:r>
          </a:p>
          <a:p>
            <a:pPr marL="285750" indent="-285750">
              <a:buFont typeface="Arial" panose="020B0604020202020204" pitchFamily="34" charset="0"/>
              <a:buChar char="•"/>
            </a:pPr>
            <a:r>
              <a:rPr lang="en-US" dirty="0"/>
              <a:t>Businesses included grocery stores and betting shops.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1033764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EuroStyle" pitchFamily="18" charset="0"/>
              </a:rPr>
              <a:t>The Story of </a:t>
            </a:r>
            <a:r>
              <a:rPr lang="en-US" dirty="0" err="1">
                <a:latin typeface="EuroStyle" pitchFamily="18" charset="0"/>
              </a:rPr>
              <a:t>Frogtown</a:t>
            </a:r>
            <a:endParaRPr lang="en-US" dirty="0">
              <a:latin typeface="EuroStyle" pitchFamily="18" charset="0"/>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83637" y="1439870"/>
            <a:ext cx="3613194" cy="2657759"/>
          </a:xfrm>
          <a:prstGeom prst="rect">
            <a:avLst/>
          </a:prstGeom>
          <a:ln>
            <a:noFill/>
          </a:ln>
          <a:effectLst>
            <a:outerShdw blurRad="292100" dist="139700" dir="2700000" algn="tl" rotWithShape="0">
              <a:srgbClr val="333333">
                <a:alpha val="65000"/>
              </a:srgbClr>
            </a:outerShdw>
          </a:effectLst>
        </p:spPr>
      </p:pic>
      <p:pic>
        <p:nvPicPr>
          <p:cNvPr id="6" name="Picture 5" descr="All Site Logos-footer_white.png"/>
          <p:cNvPicPr>
            <a:picLocks noChangeAspect="1"/>
          </p:cNvPicPr>
          <p:nvPr/>
        </p:nvPicPr>
        <p:blipFill>
          <a:blip r:embed="rId5" cstate="print"/>
          <a:stretch>
            <a:fillRect/>
          </a:stretch>
        </p:blipFill>
        <p:spPr>
          <a:xfrm>
            <a:off x="291362" y="6127609"/>
            <a:ext cx="8561277" cy="54870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4324" y="1429964"/>
            <a:ext cx="3684781" cy="2637615"/>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83637" y="4267200"/>
            <a:ext cx="820316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These photos are HABS/HAER survey photos of the </a:t>
            </a:r>
            <a:r>
              <a:rPr lang="en-US" dirty="0" err="1"/>
              <a:t>Frogtown</a:t>
            </a:r>
            <a:r>
              <a:rPr lang="en-US" dirty="0"/>
              <a:t> area taken after 1963.</a:t>
            </a:r>
          </a:p>
          <a:p>
            <a:pPr marL="285750" indent="-285750">
              <a:buFont typeface="Arial" panose="020B0604020202020204" pitchFamily="34" charset="0"/>
              <a:buChar char="•"/>
            </a:pPr>
            <a:r>
              <a:rPr lang="en-US" dirty="0"/>
              <a:t>By the time these photos were taken, most of the structures had been demolished after being classified as slums.</a:t>
            </a:r>
          </a:p>
          <a:p>
            <a:pPr marL="285750" indent="-285750">
              <a:buFont typeface="Arial" panose="020B0604020202020204" pitchFamily="34" charset="0"/>
              <a:buChar char="•"/>
            </a:pPr>
            <a:r>
              <a:rPr lang="en-US" dirty="0"/>
              <a:t>Today, there are no residents living in </a:t>
            </a:r>
            <a:r>
              <a:rPr lang="en-US" dirty="0" err="1"/>
              <a:t>Frogtown</a:t>
            </a:r>
            <a:r>
              <a:rPr lang="en-US" dirty="0"/>
              <a:t>, although former residents and their families still have an annual reunion.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4830393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EuroStyle" pitchFamily="18" charset="0"/>
              </a:rPr>
              <a:t>Research</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95600" y="1600200"/>
            <a:ext cx="5639469" cy="3200400"/>
          </a:xfrm>
          <a:prstGeom prst="rect">
            <a:avLst/>
          </a:prstGeom>
          <a:ln>
            <a:noFill/>
          </a:ln>
          <a:effectLst>
            <a:outerShdw blurRad="292100" dist="139700" dir="2700000" algn="tl" rotWithShape="0">
              <a:srgbClr val="333333">
                <a:alpha val="65000"/>
              </a:srgbClr>
            </a:outerShdw>
          </a:effectLst>
        </p:spPr>
      </p:pic>
      <p:pic>
        <p:nvPicPr>
          <p:cNvPr id="6" name="Picture 5" descr="All Site Logos-footer_white.png"/>
          <p:cNvPicPr>
            <a:picLocks noChangeAspect="1"/>
          </p:cNvPicPr>
          <p:nvPr/>
        </p:nvPicPr>
        <p:blipFill>
          <a:blip r:embed="rId5" cstate="print"/>
          <a:stretch>
            <a:fillRect/>
          </a:stretch>
        </p:blipFill>
        <p:spPr>
          <a:xfrm>
            <a:off x="291362" y="6127609"/>
            <a:ext cx="8561277" cy="548709"/>
          </a:xfrm>
          <a:prstGeom prst="rect">
            <a:avLst/>
          </a:prstGeom>
        </p:spPr>
      </p:pic>
      <p:sp>
        <p:nvSpPr>
          <p:cNvPr id="7" name="TextBox 6"/>
          <p:cNvSpPr txBox="1"/>
          <p:nvPr/>
        </p:nvSpPr>
        <p:spPr>
          <a:xfrm>
            <a:off x="291362" y="1828800"/>
            <a:ext cx="2375638" cy="3139321"/>
          </a:xfrm>
          <a:prstGeom prst="rect">
            <a:avLst/>
          </a:prstGeom>
          <a:noFill/>
        </p:spPr>
        <p:txBody>
          <a:bodyPr wrap="square" rtlCol="0">
            <a:spAutoFit/>
          </a:bodyPr>
          <a:lstStyle/>
          <a:p>
            <a:pPr algn="ctr"/>
            <a:r>
              <a:rPr lang="en-US" b="1" dirty="0"/>
              <a:t>PRIORITIES:</a:t>
            </a:r>
          </a:p>
          <a:p>
            <a:endParaRPr lang="en-US" dirty="0"/>
          </a:p>
          <a:p>
            <a:pPr marL="285750" indent="-285750">
              <a:buFont typeface="Arial" panose="020B0604020202020204" pitchFamily="34" charset="0"/>
              <a:buChar char="•"/>
            </a:pPr>
            <a:r>
              <a:rPr lang="en-US" dirty="0"/>
              <a:t>Individual stories of residents</a:t>
            </a:r>
          </a:p>
          <a:p>
            <a:pPr marL="285750" indent="-285750">
              <a:buFont typeface="Arial" panose="020B0604020202020204" pitchFamily="34" charset="0"/>
              <a:buChar char="•"/>
            </a:pPr>
            <a:r>
              <a:rPr lang="en-US" dirty="0"/>
              <a:t>Interior descriptions/photos</a:t>
            </a:r>
          </a:p>
          <a:p>
            <a:pPr marL="285750" indent="-285750">
              <a:buFont typeface="Arial" panose="020B0604020202020204" pitchFamily="34" charset="0"/>
              <a:buChar char="•"/>
            </a:pPr>
            <a:r>
              <a:rPr lang="en-US" dirty="0"/>
              <a:t>Surrounding neighborhood information/stories</a:t>
            </a:r>
          </a:p>
          <a:p>
            <a:pPr marL="285750" indent="-285750">
              <a:buFont typeface="Arial" panose="020B0604020202020204" pitchFamily="34" charset="0"/>
              <a:buChar char="•"/>
            </a:pPr>
            <a:r>
              <a:rPr lang="en-US" dirty="0"/>
              <a:t>Oral histories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3235689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EuroStyle" pitchFamily="18" charset="0"/>
              </a:rPr>
              <a:t>Interpretation</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1362" y="1430079"/>
            <a:ext cx="5600698" cy="3733800"/>
          </a:xfrm>
          <a:prstGeom prst="rect">
            <a:avLst/>
          </a:prstGeom>
          <a:ln>
            <a:noFill/>
          </a:ln>
          <a:effectLst>
            <a:outerShdw blurRad="292100" dist="139700" dir="2700000" algn="tl" rotWithShape="0">
              <a:srgbClr val="333333">
                <a:alpha val="65000"/>
              </a:srgbClr>
            </a:outerShdw>
          </a:effectLst>
        </p:spPr>
      </p:pic>
      <p:pic>
        <p:nvPicPr>
          <p:cNvPr id="6" name="Picture 5" descr="All Site Logos-footer_white.png"/>
          <p:cNvPicPr>
            <a:picLocks noChangeAspect="1"/>
          </p:cNvPicPr>
          <p:nvPr/>
        </p:nvPicPr>
        <p:blipFill>
          <a:blip r:embed="rId4" cstate="print"/>
          <a:stretch>
            <a:fillRect/>
          </a:stretch>
        </p:blipFill>
        <p:spPr>
          <a:xfrm>
            <a:off x="291362" y="6127609"/>
            <a:ext cx="8561277" cy="548709"/>
          </a:xfrm>
          <a:prstGeom prst="rect">
            <a:avLst/>
          </a:prstGeom>
        </p:spPr>
      </p:pic>
      <p:sp>
        <p:nvSpPr>
          <p:cNvPr id="5" name="TextBox 4"/>
          <p:cNvSpPr txBox="1"/>
          <p:nvPr/>
        </p:nvSpPr>
        <p:spPr>
          <a:xfrm>
            <a:off x="6248400" y="1398427"/>
            <a:ext cx="2604239" cy="4247317"/>
          </a:xfrm>
          <a:prstGeom prst="rect">
            <a:avLst/>
          </a:prstGeom>
          <a:noFill/>
        </p:spPr>
        <p:txBody>
          <a:bodyPr wrap="square" rtlCol="0">
            <a:spAutoFit/>
          </a:bodyPr>
          <a:lstStyle/>
          <a:p>
            <a:pPr algn="ctr"/>
            <a:r>
              <a:rPr lang="en-US" b="1" dirty="0"/>
              <a:t>PRIORITIES:</a:t>
            </a:r>
          </a:p>
          <a:p>
            <a:pPr marL="285750" indent="-285750">
              <a:buFont typeface="Arial" panose="020B0604020202020204" pitchFamily="34" charset="0"/>
              <a:buChar char="•"/>
            </a:pPr>
            <a:r>
              <a:rPr lang="en-US" dirty="0"/>
              <a:t>Telling the stories of individual </a:t>
            </a:r>
            <a:r>
              <a:rPr lang="en-US" dirty="0" err="1"/>
              <a:t>Frogtown</a:t>
            </a:r>
            <a:r>
              <a:rPr lang="en-US" dirty="0"/>
              <a:t> residents and families</a:t>
            </a:r>
          </a:p>
          <a:p>
            <a:pPr marL="285750" indent="-285750">
              <a:buFont typeface="Arial" panose="020B0604020202020204" pitchFamily="34" charset="0"/>
              <a:buChar char="•"/>
            </a:pPr>
            <a:r>
              <a:rPr lang="en-US" dirty="0"/>
              <a:t>Conveying the importance of </a:t>
            </a:r>
            <a:r>
              <a:rPr lang="en-US" dirty="0" err="1"/>
              <a:t>Frogtown</a:t>
            </a:r>
            <a:r>
              <a:rPr lang="en-US" dirty="0"/>
              <a:t> </a:t>
            </a:r>
            <a:r>
              <a:rPr lang="en-US" dirty="0" err="1"/>
              <a:t>amd</a:t>
            </a:r>
            <a:r>
              <a:rPr lang="en-US" dirty="0"/>
              <a:t> similar neighborhoods in the history of Savannah to visitors</a:t>
            </a:r>
          </a:p>
          <a:p>
            <a:pPr marL="285750" indent="-285750">
              <a:buFont typeface="Arial" panose="020B0604020202020204" pitchFamily="34" charset="0"/>
              <a:buChar char="•"/>
            </a:pPr>
            <a:r>
              <a:rPr lang="en-US" dirty="0"/>
              <a:t>Expanding opportunities for exhibits and interpretive signage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349248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CHS">
      <a:dk1>
        <a:srgbClr val="3D3D3D"/>
      </a:dk1>
      <a:lt1>
        <a:sysClr val="window" lastClr="FFFFFF"/>
      </a:lt1>
      <a:dk2>
        <a:srgbClr val="004B75"/>
      </a:dk2>
      <a:lt2>
        <a:srgbClr val="D2D2D2"/>
      </a:lt2>
      <a:accent1>
        <a:srgbClr val="8CC643"/>
      </a:accent1>
      <a:accent2>
        <a:srgbClr val="13B2F4"/>
      </a:accent2>
      <a:accent3>
        <a:srgbClr val="C72127"/>
      </a:accent3>
      <a:accent4>
        <a:srgbClr val="868685"/>
      </a:accent4>
      <a:accent5>
        <a:srgbClr val="004B75"/>
      </a:accent5>
      <a:accent6>
        <a:srgbClr val="3D3D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HS">
    <a:dk1>
      <a:srgbClr val="3D3D3D"/>
    </a:dk1>
    <a:lt1>
      <a:sysClr val="window" lastClr="FFFFFF"/>
    </a:lt1>
    <a:dk2>
      <a:srgbClr val="004B75"/>
    </a:dk2>
    <a:lt2>
      <a:srgbClr val="D2D2D2"/>
    </a:lt2>
    <a:accent1>
      <a:srgbClr val="8CC643"/>
    </a:accent1>
    <a:accent2>
      <a:srgbClr val="13B2F4"/>
    </a:accent2>
    <a:accent3>
      <a:srgbClr val="C72127"/>
    </a:accent3>
    <a:accent4>
      <a:srgbClr val="868685"/>
    </a:accent4>
    <a:accent5>
      <a:srgbClr val="004B75"/>
    </a:accent5>
    <a:accent6>
      <a:srgbClr val="3D3D3D"/>
    </a:accent6>
    <a:hlink>
      <a:srgbClr val="0000FF"/>
    </a:hlink>
    <a:folHlink>
      <a:srgbClr val="800080"/>
    </a:folHlink>
  </a:clrScheme>
</a:themeOverride>
</file>

<file path=ppt/theme/themeOverride10.xml><?xml version="1.0" encoding="utf-8"?>
<a:themeOverride xmlns:a="http://schemas.openxmlformats.org/drawingml/2006/main">
  <a:clrScheme name="CHS">
    <a:dk1>
      <a:srgbClr val="3D3D3D"/>
    </a:dk1>
    <a:lt1>
      <a:sysClr val="window" lastClr="FFFFFF"/>
    </a:lt1>
    <a:dk2>
      <a:srgbClr val="004B75"/>
    </a:dk2>
    <a:lt2>
      <a:srgbClr val="D2D2D2"/>
    </a:lt2>
    <a:accent1>
      <a:srgbClr val="8CC643"/>
    </a:accent1>
    <a:accent2>
      <a:srgbClr val="13B2F4"/>
    </a:accent2>
    <a:accent3>
      <a:srgbClr val="C72127"/>
    </a:accent3>
    <a:accent4>
      <a:srgbClr val="868685"/>
    </a:accent4>
    <a:accent5>
      <a:srgbClr val="004B75"/>
    </a:accent5>
    <a:accent6>
      <a:srgbClr val="3D3D3D"/>
    </a:accent6>
    <a:hlink>
      <a:srgbClr val="0000FF"/>
    </a:hlink>
    <a:folHlink>
      <a:srgbClr val="800080"/>
    </a:folHlink>
  </a:clrScheme>
</a:themeOverride>
</file>

<file path=ppt/theme/themeOverride2.xml><?xml version="1.0" encoding="utf-8"?>
<a:themeOverride xmlns:a="http://schemas.openxmlformats.org/drawingml/2006/main">
  <a:clrScheme name="CHS">
    <a:dk1>
      <a:srgbClr val="3D3D3D"/>
    </a:dk1>
    <a:lt1>
      <a:sysClr val="window" lastClr="FFFFFF"/>
    </a:lt1>
    <a:dk2>
      <a:srgbClr val="004B75"/>
    </a:dk2>
    <a:lt2>
      <a:srgbClr val="D2D2D2"/>
    </a:lt2>
    <a:accent1>
      <a:srgbClr val="8CC643"/>
    </a:accent1>
    <a:accent2>
      <a:srgbClr val="13B2F4"/>
    </a:accent2>
    <a:accent3>
      <a:srgbClr val="C72127"/>
    </a:accent3>
    <a:accent4>
      <a:srgbClr val="868685"/>
    </a:accent4>
    <a:accent5>
      <a:srgbClr val="004B75"/>
    </a:accent5>
    <a:accent6>
      <a:srgbClr val="3D3D3D"/>
    </a:accent6>
    <a:hlink>
      <a:srgbClr val="0000FF"/>
    </a:hlink>
    <a:folHlink>
      <a:srgbClr val="800080"/>
    </a:folHlink>
  </a:clrScheme>
</a:themeOverride>
</file>

<file path=ppt/theme/themeOverride3.xml><?xml version="1.0" encoding="utf-8"?>
<a:themeOverride xmlns:a="http://schemas.openxmlformats.org/drawingml/2006/main">
  <a:clrScheme name="CHS">
    <a:dk1>
      <a:srgbClr val="3D3D3D"/>
    </a:dk1>
    <a:lt1>
      <a:sysClr val="window" lastClr="FFFFFF"/>
    </a:lt1>
    <a:dk2>
      <a:srgbClr val="004B75"/>
    </a:dk2>
    <a:lt2>
      <a:srgbClr val="D2D2D2"/>
    </a:lt2>
    <a:accent1>
      <a:srgbClr val="8CC643"/>
    </a:accent1>
    <a:accent2>
      <a:srgbClr val="13B2F4"/>
    </a:accent2>
    <a:accent3>
      <a:srgbClr val="C72127"/>
    </a:accent3>
    <a:accent4>
      <a:srgbClr val="868685"/>
    </a:accent4>
    <a:accent5>
      <a:srgbClr val="004B75"/>
    </a:accent5>
    <a:accent6>
      <a:srgbClr val="3D3D3D"/>
    </a:accent6>
    <a:hlink>
      <a:srgbClr val="0000FF"/>
    </a:hlink>
    <a:folHlink>
      <a:srgbClr val="800080"/>
    </a:folHlink>
  </a:clrScheme>
</a:themeOverride>
</file>

<file path=ppt/theme/themeOverride4.xml><?xml version="1.0" encoding="utf-8"?>
<a:themeOverride xmlns:a="http://schemas.openxmlformats.org/drawingml/2006/main">
  <a:clrScheme name="CHS">
    <a:dk1>
      <a:srgbClr val="3D3D3D"/>
    </a:dk1>
    <a:lt1>
      <a:sysClr val="window" lastClr="FFFFFF"/>
    </a:lt1>
    <a:dk2>
      <a:srgbClr val="004B75"/>
    </a:dk2>
    <a:lt2>
      <a:srgbClr val="D2D2D2"/>
    </a:lt2>
    <a:accent1>
      <a:srgbClr val="8CC643"/>
    </a:accent1>
    <a:accent2>
      <a:srgbClr val="13B2F4"/>
    </a:accent2>
    <a:accent3>
      <a:srgbClr val="C72127"/>
    </a:accent3>
    <a:accent4>
      <a:srgbClr val="868685"/>
    </a:accent4>
    <a:accent5>
      <a:srgbClr val="004B75"/>
    </a:accent5>
    <a:accent6>
      <a:srgbClr val="3D3D3D"/>
    </a:accent6>
    <a:hlink>
      <a:srgbClr val="0000FF"/>
    </a:hlink>
    <a:folHlink>
      <a:srgbClr val="800080"/>
    </a:folHlink>
  </a:clrScheme>
</a:themeOverride>
</file>

<file path=ppt/theme/themeOverride5.xml><?xml version="1.0" encoding="utf-8"?>
<a:themeOverride xmlns:a="http://schemas.openxmlformats.org/drawingml/2006/main">
  <a:clrScheme name="CHS">
    <a:dk1>
      <a:srgbClr val="3D3D3D"/>
    </a:dk1>
    <a:lt1>
      <a:sysClr val="window" lastClr="FFFFFF"/>
    </a:lt1>
    <a:dk2>
      <a:srgbClr val="004B75"/>
    </a:dk2>
    <a:lt2>
      <a:srgbClr val="D2D2D2"/>
    </a:lt2>
    <a:accent1>
      <a:srgbClr val="8CC643"/>
    </a:accent1>
    <a:accent2>
      <a:srgbClr val="13B2F4"/>
    </a:accent2>
    <a:accent3>
      <a:srgbClr val="C72127"/>
    </a:accent3>
    <a:accent4>
      <a:srgbClr val="868685"/>
    </a:accent4>
    <a:accent5>
      <a:srgbClr val="004B75"/>
    </a:accent5>
    <a:accent6>
      <a:srgbClr val="3D3D3D"/>
    </a:accent6>
    <a:hlink>
      <a:srgbClr val="0000FF"/>
    </a:hlink>
    <a:folHlink>
      <a:srgbClr val="800080"/>
    </a:folHlink>
  </a:clrScheme>
</a:themeOverride>
</file>

<file path=ppt/theme/themeOverride6.xml><?xml version="1.0" encoding="utf-8"?>
<a:themeOverride xmlns:a="http://schemas.openxmlformats.org/drawingml/2006/main">
  <a:clrScheme name="CHS">
    <a:dk1>
      <a:srgbClr val="3D3D3D"/>
    </a:dk1>
    <a:lt1>
      <a:sysClr val="window" lastClr="FFFFFF"/>
    </a:lt1>
    <a:dk2>
      <a:srgbClr val="004B75"/>
    </a:dk2>
    <a:lt2>
      <a:srgbClr val="D2D2D2"/>
    </a:lt2>
    <a:accent1>
      <a:srgbClr val="8CC643"/>
    </a:accent1>
    <a:accent2>
      <a:srgbClr val="13B2F4"/>
    </a:accent2>
    <a:accent3>
      <a:srgbClr val="C72127"/>
    </a:accent3>
    <a:accent4>
      <a:srgbClr val="868685"/>
    </a:accent4>
    <a:accent5>
      <a:srgbClr val="004B75"/>
    </a:accent5>
    <a:accent6>
      <a:srgbClr val="3D3D3D"/>
    </a:accent6>
    <a:hlink>
      <a:srgbClr val="0000FF"/>
    </a:hlink>
    <a:folHlink>
      <a:srgbClr val="800080"/>
    </a:folHlink>
  </a:clrScheme>
</a:themeOverride>
</file>

<file path=ppt/theme/themeOverride7.xml><?xml version="1.0" encoding="utf-8"?>
<a:themeOverride xmlns:a="http://schemas.openxmlformats.org/drawingml/2006/main">
  <a:clrScheme name="CHS">
    <a:dk1>
      <a:srgbClr val="3D3D3D"/>
    </a:dk1>
    <a:lt1>
      <a:sysClr val="window" lastClr="FFFFFF"/>
    </a:lt1>
    <a:dk2>
      <a:srgbClr val="004B75"/>
    </a:dk2>
    <a:lt2>
      <a:srgbClr val="D2D2D2"/>
    </a:lt2>
    <a:accent1>
      <a:srgbClr val="8CC643"/>
    </a:accent1>
    <a:accent2>
      <a:srgbClr val="13B2F4"/>
    </a:accent2>
    <a:accent3>
      <a:srgbClr val="C72127"/>
    </a:accent3>
    <a:accent4>
      <a:srgbClr val="868685"/>
    </a:accent4>
    <a:accent5>
      <a:srgbClr val="004B75"/>
    </a:accent5>
    <a:accent6>
      <a:srgbClr val="3D3D3D"/>
    </a:accent6>
    <a:hlink>
      <a:srgbClr val="0000FF"/>
    </a:hlink>
    <a:folHlink>
      <a:srgbClr val="800080"/>
    </a:folHlink>
  </a:clrScheme>
</a:themeOverride>
</file>

<file path=ppt/theme/themeOverride8.xml><?xml version="1.0" encoding="utf-8"?>
<a:themeOverride xmlns:a="http://schemas.openxmlformats.org/drawingml/2006/main">
  <a:clrScheme name="CHS">
    <a:dk1>
      <a:srgbClr val="3D3D3D"/>
    </a:dk1>
    <a:lt1>
      <a:sysClr val="window" lastClr="FFFFFF"/>
    </a:lt1>
    <a:dk2>
      <a:srgbClr val="004B75"/>
    </a:dk2>
    <a:lt2>
      <a:srgbClr val="D2D2D2"/>
    </a:lt2>
    <a:accent1>
      <a:srgbClr val="8CC643"/>
    </a:accent1>
    <a:accent2>
      <a:srgbClr val="13B2F4"/>
    </a:accent2>
    <a:accent3>
      <a:srgbClr val="C72127"/>
    </a:accent3>
    <a:accent4>
      <a:srgbClr val="868685"/>
    </a:accent4>
    <a:accent5>
      <a:srgbClr val="004B75"/>
    </a:accent5>
    <a:accent6>
      <a:srgbClr val="3D3D3D"/>
    </a:accent6>
    <a:hlink>
      <a:srgbClr val="0000FF"/>
    </a:hlink>
    <a:folHlink>
      <a:srgbClr val="800080"/>
    </a:folHlink>
  </a:clrScheme>
</a:themeOverride>
</file>

<file path=ppt/theme/themeOverride9.xml><?xml version="1.0" encoding="utf-8"?>
<a:themeOverride xmlns:a="http://schemas.openxmlformats.org/drawingml/2006/main">
  <a:clrScheme name="CHS">
    <a:dk1>
      <a:srgbClr val="3D3D3D"/>
    </a:dk1>
    <a:lt1>
      <a:sysClr val="window" lastClr="FFFFFF"/>
    </a:lt1>
    <a:dk2>
      <a:srgbClr val="004B75"/>
    </a:dk2>
    <a:lt2>
      <a:srgbClr val="D2D2D2"/>
    </a:lt2>
    <a:accent1>
      <a:srgbClr val="8CC643"/>
    </a:accent1>
    <a:accent2>
      <a:srgbClr val="13B2F4"/>
    </a:accent2>
    <a:accent3>
      <a:srgbClr val="C72127"/>
    </a:accent3>
    <a:accent4>
      <a:srgbClr val="868685"/>
    </a:accent4>
    <a:accent5>
      <a:srgbClr val="004B75"/>
    </a:accent5>
    <a:accent6>
      <a:srgbClr val="3D3D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6522</TotalTime>
  <Words>2847</Words>
  <Application>Microsoft Office PowerPoint</Application>
  <PresentationFormat>On-screen Show (4:3)</PresentationFormat>
  <Paragraphs>121</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EuroStyle</vt:lpstr>
      <vt:lpstr>Frutiger LT Std 57 Cn</vt:lpstr>
      <vt:lpstr>Office Theme</vt:lpstr>
      <vt:lpstr>PowerPoint Presentation</vt:lpstr>
      <vt:lpstr>Frogtown Tenements</vt:lpstr>
      <vt:lpstr>Preservation</vt:lpstr>
      <vt:lpstr>Preservation</vt:lpstr>
      <vt:lpstr>The Story of Frogtown</vt:lpstr>
      <vt:lpstr>The Story of Frogtown</vt:lpstr>
      <vt:lpstr>The Story of Frogtown</vt:lpstr>
      <vt:lpstr>Research</vt:lpstr>
      <vt:lpstr>Interpretation</vt:lpstr>
      <vt:lpstr>Challenges</vt:lpstr>
      <vt:lpstr>Opportunities</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Preservation Team</dc:creator>
  <cp:lastModifiedBy>Anastasia Tanzer</cp:lastModifiedBy>
  <cp:revision>68</cp:revision>
  <dcterms:created xsi:type="dcterms:W3CDTF">2016-08-26T13:13:13Z</dcterms:created>
  <dcterms:modified xsi:type="dcterms:W3CDTF">2020-04-01T17:41:29Z</dcterms:modified>
</cp:coreProperties>
</file>