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501" r:id="rId4"/>
  </p:sldMasterIdLst>
  <p:notesMasterIdLst>
    <p:notesMasterId r:id="rId16"/>
  </p:notesMasterIdLst>
  <p:sldIdLst>
    <p:sldId id="256" r:id="rId5"/>
    <p:sldId id="266" r:id="rId6"/>
    <p:sldId id="269" r:id="rId7"/>
    <p:sldId id="260" r:id="rId8"/>
    <p:sldId id="263" r:id="rId9"/>
    <p:sldId id="267" r:id="rId10"/>
    <p:sldId id="257" r:id="rId11"/>
    <p:sldId id="268" r:id="rId12"/>
    <p:sldId id="273" r:id="rId13"/>
    <p:sldId id="274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1F4D4AF-4068-455D-BC67-39DBF931D16B}">
          <p14:sldIdLst>
            <p14:sldId id="256"/>
            <p14:sldId id="266"/>
            <p14:sldId id="269"/>
            <p14:sldId id="260"/>
            <p14:sldId id="263"/>
            <p14:sldId id="267"/>
            <p14:sldId id="257"/>
            <p14:sldId id="268"/>
            <p14:sldId id="273"/>
            <p14:sldId id="274"/>
            <p14:sldId id="272"/>
          </p14:sldIdLst>
        </p14:section>
        <p14:section name="Untitled Section" id="{49794F04-9755-41B8-9FBF-D93FCA05E30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544" autoAdjust="0"/>
  </p:normalViewPr>
  <p:slideViewPr>
    <p:cSldViewPr snapToGrid="0">
      <p:cViewPr varScale="1">
        <p:scale>
          <a:sx n="37" d="100"/>
          <a:sy n="37" d="100"/>
        </p:scale>
        <p:origin x="1140" y="48"/>
      </p:cViewPr>
      <p:guideLst/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A0A779-D7A7-449F-BEEC-AF33B30D9070}" type="doc">
      <dgm:prSet loTypeId="urn:microsoft.com/office/officeart/2005/8/layout/bProcess3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249657A-8E67-4D58-BECF-2EAF760B9BF1}">
      <dgm:prSet custT="1"/>
      <dgm:spPr>
        <a:solidFill>
          <a:schemeClr val="tx1"/>
        </a:solidFill>
      </dgm:spPr>
      <dgm:t>
        <a:bodyPr/>
        <a:lstStyle/>
        <a:p>
          <a:r>
            <a:rPr lang="en-US" sz="1550" dirty="0">
              <a:solidFill>
                <a:schemeClr val="bg1"/>
              </a:solidFill>
            </a:rPr>
            <a:t>Children brought to the United States at a young age (before 12)</a:t>
          </a:r>
        </a:p>
      </dgm:t>
    </dgm:pt>
    <dgm:pt modelId="{C6516F3C-D613-4D7C-9815-D3C0B5DF762F}" type="parTrans" cxnId="{F6FAB99E-2212-4E66-A7EE-C0F726F67542}">
      <dgm:prSet/>
      <dgm:spPr/>
      <dgm:t>
        <a:bodyPr/>
        <a:lstStyle/>
        <a:p>
          <a:endParaRPr lang="en-US"/>
        </a:p>
      </dgm:t>
    </dgm:pt>
    <dgm:pt modelId="{BDA40412-EBD1-43EC-8020-9F490E477086}" type="sibTrans" cxnId="{F6FAB99E-2212-4E66-A7EE-C0F726F67542}">
      <dgm:prSet/>
      <dgm:spPr/>
      <dgm:t>
        <a:bodyPr/>
        <a:lstStyle/>
        <a:p>
          <a:endParaRPr lang="en-US"/>
        </a:p>
      </dgm:t>
    </dgm:pt>
    <dgm:pt modelId="{9BF51F4C-0B1A-4C56-8BB2-90DC08D7D1DD}">
      <dgm:prSet custT="1"/>
      <dgm:spPr>
        <a:solidFill>
          <a:schemeClr val="tx1"/>
        </a:solidFill>
      </dgm:spPr>
      <dgm:t>
        <a:bodyPr/>
        <a:lstStyle/>
        <a:p>
          <a:r>
            <a:rPr lang="en-US" sz="1500" dirty="0">
              <a:solidFill>
                <a:schemeClr val="bg1"/>
              </a:solidFill>
            </a:rPr>
            <a:t>Despite legal status an established American identity can feel denied because of anti-immigrant policies and rhetoric.</a:t>
          </a:r>
        </a:p>
      </dgm:t>
    </dgm:pt>
    <dgm:pt modelId="{CA449B8D-EBDE-4A0A-B27D-8C05F3BD40C0}" type="parTrans" cxnId="{B83A9A17-9CBB-4EBF-BA34-5E84D3C065D9}">
      <dgm:prSet/>
      <dgm:spPr/>
      <dgm:t>
        <a:bodyPr/>
        <a:lstStyle/>
        <a:p>
          <a:endParaRPr lang="en-US"/>
        </a:p>
      </dgm:t>
    </dgm:pt>
    <dgm:pt modelId="{7B71085B-96A7-4282-A907-C6D534E3CEEE}" type="sibTrans" cxnId="{B83A9A17-9CBB-4EBF-BA34-5E84D3C065D9}">
      <dgm:prSet/>
      <dgm:spPr/>
      <dgm:t>
        <a:bodyPr/>
        <a:lstStyle/>
        <a:p>
          <a:endParaRPr lang="en-US"/>
        </a:p>
      </dgm:t>
    </dgm:pt>
    <dgm:pt modelId="{408A18AF-928C-4318-B6DF-0C61434859A9}">
      <dgm:prSet custT="1"/>
      <dgm:spPr>
        <a:solidFill>
          <a:schemeClr val="tx1"/>
        </a:solidFill>
      </dgm:spPr>
      <dgm:t>
        <a:bodyPr/>
        <a:lstStyle/>
        <a:p>
          <a:r>
            <a:rPr lang="en-US" sz="1500" dirty="0">
              <a:solidFill>
                <a:schemeClr val="bg1"/>
              </a:solidFill>
            </a:rPr>
            <a:t>Mixed Status family- If the individual is naturalized and have undocumented family members or vice versa </a:t>
          </a:r>
        </a:p>
      </dgm:t>
    </dgm:pt>
    <dgm:pt modelId="{DE325E74-D426-4C00-8E16-3A0B5C160184}" type="parTrans" cxnId="{61272E90-3584-458F-8032-28D39829EC0D}">
      <dgm:prSet/>
      <dgm:spPr/>
      <dgm:t>
        <a:bodyPr/>
        <a:lstStyle/>
        <a:p>
          <a:endParaRPr lang="en-US"/>
        </a:p>
      </dgm:t>
    </dgm:pt>
    <dgm:pt modelId="{FB14C261-3EA4-41C7-807B-BA384A4EAAF5}" type="sibTrans" cxnId="{61272E90-3584-458F-8032-28D39829EC0D}">
      <dgm:prSet/>
      <dgm:spPr/>
      <dgm:t>
        <a:bodyPr/>
        <a:lstStyle/>
        <a:p>
          <a:endParaRPr lang="en-US"/>
        </a:p>
      </dgm:t>
    </dgm:pt>
    <dgm:pt modelId="{B84B5418-DB47-41D4-B4EB-36F67AC6DD1F}">
      <dgm:prSet custT="1"/>
      <dgm:spPr>
        <a:solidFill>
          <a:schemeClr val="tx1"/>
        </a:solidFill>
      </dgm:spPr>
      <dgm:t>
        <a:bodyPr/>
        <a:lstStyle/>
        <a:p>
          <a:r>
            <a:rPr lang="en-US" sz="1500" dirty="0">
              <a:solidFill>
                <a:schemeClr val="bg1"/>
              </a:solidFill>
            </a:rPr>
            <a:t>Shared challenge of balancing the traditional values of their native cultures while growing up American and trying to find themselves</a:t>
          </a:r>
        </a:p>
      </dgm:t>
    </dgm:pt>
    <dgm:pt modelId="{08DB0ADB-AF41-49DA-8E78-B6EE76414949}" type="parTrans" cxnId="{E7FCD526-1697-4432-AAEB-C787843CE554}">
      <dgm:prSet/>
      <dgm:spPr/>
      <dgm:t>
        <a:bodyPr/>
        <a:lstStyle/>
        <a:p>
          <a:endParaRPr lang="en-US"/>
        </a:p>
      </dgm:t>
    </dgm:pt>
    <dgm:pt modelId="{5DF5ABCD-90B3-4B47-90FF-B1E12F687AAB}" type="sibTrans" cxnId="{E7FCD526-1697-4432-AAEB-C787843CE554}">
      <dgm:prSet/>
      <dgm:spPr/>
      <dgm:t>
        <a:bodyPr/>
        <a:lstStyle/>
        <a:p>
          <a:endParaRPr lang="en-US"/>
        </a:p>
      </dgm:t>
    </dgm:pt>
    <dgm:pt modelId="{DAEC5A51-D8B5-4661-8BC3-0DDEE9B8CD75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DACA</a:t>
          </a:r>
        </a:p>
      </dgm:t>
    </dgm:pt>
    <dgm:pt modelId="{31822ACC-6742-41C6-A075-F4A443DEACE6}" type="parTrans" cxnId="{D330D053-D81D-467E-A9FA-C86D8CC84D4F}">
      <dgm:prSet/>
      <dgm:spPr/>
      <dgm:t>
        <a:bodyPr/>
        <a:lstStyle/>
        <a:p>
          <a:endParaRPr lang="en-US"/>
        </a:p>
      </dgm:t>
    </dgm:pt>
    <dgm:pt modelId="{C0ECDD06-6A73-4EAB-A38D-10F7CF561C6A}" type="sibTrans" cxnId="{D330D053-D81D-467E-A9FA-C86D8CC84D4F}">
      <dgm:prSet/>
      <dgm:spPr/>
      <dgm:t>
        <a:bodyPr/>
        <a:lstStyle/>
        <a:p>
          <a:endParaRPr lang="en-US"/>
        </a:p>
      </dgm:t>
    </dgm:pt>
    <dgm:pt modelId="{0981FFDF-148C-4657-A61F-1E58A1531D4A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Undocumented</a:t>
          </a:r>
        </a:p>
      </dgm:t>
    </dgm:pt>
    <dgm:pt modelId="{A8A2A099-2174-47DB-B6E8-E9ECD6C80B1C}" type="parTrans" cxnId="{C8597DB5-F64C-4F33-A7EA-842642B0BFEA}">
      <dgm:prSet/>
      <dgm:spPr/>
      <dgm:t>
        <a:bodyPr/>
        <a:lstStyle/>
        <a:p>
          <a:endParaRPr lang="en-US"/>
        </a:p>
      </dgm:t>
    </dgm:pt>
    <dgm:pt modelId="{01B78410-A827-4589-B602-DFAAB631B7B5}" type="sibTrans" cxnId="{C8597DB5-F64C-4F33-A7EA-842642B0BFEA}">
      <dgm:prSet/>
      <dgm:spPr/>
      <dgm:t>
        <a:bodyPr/>
        <a:lstStyle/>
        <a:p>
          <a:endParaRPr lang="en-US"/>
        </a:p>
      </dgm:t>
    </dgm:pt>
    <dgm:pt modelId="{0A27BCA2-F383-476C-8324-4D85428B1728}">
      <dgm:prSet/>
      <dgm:spPr>
        <a:solidFill>
          <a:schemeClr val="tx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Naturalized</a:t>
          </a:r>
        </a:p>
      </dgm:t>
    </dgm:pt>
    <dgm:pt modelId="{2B7DB4B9-2CD1-4C2E-9C5D-2EC42F989520}" type="parTrans" cxnId="{8A72EA8A-917C-42BB-A925-ED0B2253830A}">
      <dgm:prSet/>
      <dgm:spPr/>
      <dgm:t>
        <a:bodyPr/>
        <a:lstStyle/>
        <a:p>
          <a:endParaRPr lang="en-US"/>
        </a:p>
      </dgm:t>
    </dgm:pt>
    <dgm:pt modelId="{51D841B9-35D5-44F0-BFDF-53C8A1EC3FA4}" type="sibTrans" cxnId="{8A72EA8A-917C-42BB-A925-ED0B2253830A}">
      <dgm:prSet/>
      <dgm:spPr/>
      <dgm:t>
        <a:bodyPr/>
        <a:lstStyle/>
        <a:p>
          <a:endParaRPr lang="en-US"/>
        </a:p>
      </dgm:t>
    </dgm:pt>
    <dgm:pt modelId="{4343DCBE-A7BE-42DB-9655-D4F99D8117E9}" type="pres">
      <dgm:prSet presAssocID="{B1A0A779-D7A7-449F-BEEC-AF33B30D9070}" presName="Name0" presStyleCnt="0">
        <dgm:presLayoutVars>
          <dgm:dir/>
          <dgm:resizeHandles val="exact"/>
        </dgm:presLayoutVars>
      </dgm:prSet>
      <dgm:spPr/>
    </dgm:pt>
    <dgm:pt modelId="{0565E7F0-F36D-4531-879F-4DF15B918139}" type="pres">
      <dgm:prSet presAssocID="{D249657A-8E67-4D58-BECF-2EAF760B9BF1}" presName="node" presStyleLbl="node1" presStyleIdx="0" presStyleCnt="7" custScaleX="91631" custScaleY="133434">
        <dgm:presLayoutVars>
          <dgm:bulletEnabled val="1"/>
        </dgm:presLayoutVars>
      </dgm:prSet>
      <dgm:spPr/>
    </dgm:pt>
    <dgm:pt modelId="{A5771647-09ED-463A-BE65-D3E8C7A1120E}" type="pres">
      <dgm:prSet presAssocID="{BDA40412-EBD1-43EC-8020-9F490E477086}" presName="sibTrans" presStyleLbl="sibTrans1D1" presStyleIdx="0" presStyleCnt="6"/>
      <dgm:spPr/>
    </dgm:pt>
    <dgm:pt modelId="{6C39109E-2341-46B7-B6FA-DCE245B4459A}" type="pres">
      <dgm:prSet presAssocID="{BDA40412-EBD1-43EC-8020-9F490E477086}" presName="connectorText" presStyleLbl="sibTrans1D1" presStyleIdx="0" presStyleCnt="6"/>
      <dgm:spPr/>
    </dgm:pt>
    <dgm:pt modelId="{98988E73-D290-4E0F-9F86-4AEE6CDCE71F}" type="pres">
      <dgm:prSet presAssocID="{DAEC5A51-D8B5-4661-8BC3-0DDEE9B8CD75}" presName="node" presStyleLbl="node1" presStyleIdx="1" presStyleCnt="7">
        <dgm:presLayoutVars>
          <dgm:bulletEnabled val="1"/>
        </dgm:presLayoutVars>
      </dgm:prSet>
      <dgm:spPr/>
    </dgm:pt>
    <dgm:pt modelId="{23BFD419-AA40-4E3E-8996-2FECDB473813}" type="pres">
      <dgm:prSet presAssocID="{C0ECDD06-6A73-4EAB-A38D-10F7CF561C6A}" presName="sibTrans" presStyleLbl="sibTrans1D1" presStyleIdx="1" presStyleCnt="6"/>
      <dgm:spPr/>
    </dgm:pt>
    <dgm:pt modelId="{830BD9D0-BDD4-4798-8EDA-CEEC31B1FD86}" type="pres">
      <dgm:prSet presAssocID="{C0ECDD06-6A73-4EAB-A38D-10F7CF561C6A}" presName="connectorText" presStyleLbl="sibTrans1D1" presStyleIdx="1" presStyleCnt="6"/>
      <dgm:spPr/>
    </dgm:pt>
    <dgm:pt modelId="{0A1BA855-A0CA-4155-A397-7C208CE2093F}" type="pres">
      <dgm:prSet presAssocID="{0981FFDF-148C-4657-A61F-1E58A1531D4A}" presName="node" presStyleLbl="node1" presStyleIdx="2" presStyleCnt="7">
        <dgm:presLayoutVars>
          <dgm:bulletEnabled val="1"/>
        </dgm:presLayoutVars>
      </dgm:prSet>
      <dgm:spPr/>
    </dgm:pt>
    <dgm:pt modelId="{81D0A26D-F3DB-4265-882F-A40F0B671A42}" type="pres">
      <dgm:prSet presAssocID="{01B78410-A827-4589-B602-DFAAB631B7B5}" presName="sibTrans" presStyleLbl="sibTrans1D1" presStyleIdx="2" presStyleCnt="6"/>
      <dgm:spPr/>
    </dgm:pt>
    <dgm:pt modelId="{60CB5168-FC78-47E1-A32A-378F48F05EE1}" type="pres">
      <dgm:prSet presAssocID="{01B78410-A827-4589-B602-DFAAB631B7B5}" presName="connectorText" presStyleLbl="sibTrans1D1" presStyleIdx="2" presStyleCnt="6"/>
      <dgm:spPr/>
    </dgm:pt>
    <dgm:pt modelId="{C39FA3A6-E73C-46AF-B078-8DB35ABDD0C5}" type="pres">
      <dgm:prSet presAssocID="{0A27BCA2-F383-476C-8324-4D85428B1728}" presName="node" presStyleLbl="node1" presStyleIdx="3" presStyleCnt="7">
        <dgm:presLayoutVars>
          <dgm:bulletEnabled val="1"/>
        </dgm:presLayoutVars>
      </dgm:prSet>
      <dgm:spPr/>
    </dgm:pt>
    <dgm:pt modelId="{BEACA71A-D91F-41C8-820D-C276895DBF53}" type="pres">
      <dgm:prSet presAssocID="{51D841B9-35D5-44F0-BFDF-53C8A1EC3FA4}" presName="sibTrans" presStyleLbl="sibTrans1D1" presStyleIdx="3" presStyleCnt="6"/>
      <dgm:spPr/>
    </dgm:pt>
    <dgm:pt modelId="{4B255D56-9362-409D-BEA0-C72E29E5E434}" type="pres">
      <dgm:prSet presAssocID="{51D841B9-35D5-44F0-BFDF-53C8A1EC3FA4}" presName="connectorText" presStyleLbl="sibTrans1D1" presStyleIdx="3" presStyleCnt="6"/>
      <dgm:spPr/>
    </dgm:pt>
    <dgm:pt modelId="{19328AF9-1091-48BA-8DA9-94F00AC6B7E2}" type="pres">
      <dgm:prSet presAssocID="{B84B5418-DB47-41D4-B4EB-36F67AC6DD1F}" presName="node" presStyleLbl="node1" presStyleIdx="4" presStyleCnt="7" custScaleX="150680" custScaleY="198601">
        <dgm:presLayoutVars>
          <dgm:bulletEnabled val="1"/>
        </dgm:presLayoutVars>
      </dgm:prSet>
      <dgm:spPr/>
    </dgm:pt>
    <dgm:pt modelId="{4EE1AD56-F98B-4014-AC3B-079CAED93155}" type="pres">
      <dgm:prSet presAssocID="{5DF5ABCD-90B3-4B47-90FF-B1E12F687AAB}" presName="sibTrans" presStyleLbl="sibTrans1D1" presStyleIdx="4" presStyleCnt="6"/>
      <dgm:spPr/>
    </dgm:pt>
    <dgm:pt modelId="{95872B57-2D7B-4BC2-A9F0-56D453D166B8}" type="pres">
      <dgm:prSet presAssocID="{5DF5ABCD-90B3-4B47-90FF-B1E12F687AAB}" presName="connectorText" presStyleLbl="sibTrans1D1" presStyleIdx="4" presStyleCnt="6"/>
      <dgm:spPr/>
    </dgm:pt>
    <dgm:pt modelId="{48623709-EA93-4966-BEC6-02741E5A38DD}" type="pres">
      <dgm:prSet presAssocID="{9BF51F4C-0B1A-4C56-8BB2-90DC08D7D1DD}" presName="node" presStyleLbl="node1" presStyleIdx="5" presStyleCnt="7" custScaleX="147588" custScaleY="143472">
        <dgm:presLayoutVars>
          <dgm:bulletEnabled val="1"/>
        </dgm:presLayoutVars>
      </dgm:prSet>
      <dgm:spPr/>
    </dgm:pt>
    <dgm:pt modelId="{5247C2B3-4D70-45C7-95A8-47780E3F91BB}" type="pres">
      <dgm:prSet presAssocID="{7B71085B-96A7-4282-A907-C6D534E3CEEE}" presName="sibTrans" presStyleLbl="sibTrans1D1" presStyleIdx="5" presStyleCnt="6"/>
      <dgm:spPr/>
    </dgm:pt>
    <dgm:pt modelId="{1B4C171B-37A8-444E-8A22-426B24FBE042}" type="pres">
      <dgm:prSet presAssocID="{7B71085B-96A7-4282-A907-C6D534E3CEEE}" presName="connectorText" presStyleLbl="sibTrans1D1" presStyleIdx="5" presStyleCnt="6"/>
      <dgm:spPr/>
    </dgm:pt>
    <dgm:pt modelId="{D6EE72A7-61D8-4428-B481-7463C8A02C00}" type="pres">
      <dgm:prSet presAssocID="{408A18AF-928C-4318-B6DF-0C61434859A9}" presName="node" presStyleLbl="node1" presStyleIdx="6" presStyleCnt="7" custScaleX="124438" custScaleY="146619">
        <dgm:presLayoutVars>
          <dgm:bulletEnabled val="1"/>
        </dgm:presLayoutVars>
      </dgm:prSet>
      <dgm:spPr/>
    </dgm:pt>
  </dgm:ptLst>
  <dgm:cxnLst>
    <dgm:cxn modelId="{DEF70F08-F95C-455F-B4C4-69453540FBFB}" type="presOf" srcId="{D249657A-8E67-4D58-BECF-2EAF760B9BF1}" destId="{0565E7F0-F36D-4531-879F-4DF15B918139}" srcOrd="0" destOrd="0" presId="urn:microsoft.com/office/officeart/2005/8/layout/bProcess3"/>
    <dgm:cxn modelId="{ABFF6509-1442-4A58-B267-9E0EB6190175}" type="presOf" srcId="{408A18AF-928C-4318-B6DF-0C61434859A9}" destId="{D6EE72A7-61D8-4428-B481-7463C8A02C00}" srcOrd="0" destOrd="0" presId="urn:microsoft.com/office/officeart/2005/8/layout/bProcess3"/>
    <dgm:cxn modelId="{63E0380B-77ED-42AA-A305-D6D3FBCF8D02}" type="presOf" srcId="{BDA40412-EBD1-43EC-8020-9F490E477086}" destId="{6C39109E-2341-46B7-B6FA-DCE245B4459A}" srcOrd="1" destOrd="0" presId="urn:microsoft.com/office/officeart/2005/8/layout/bProcess3"/>
    <dgm:cxn modelId="{B83A9A17-9CBB-4EBF-BA34-5E84D3C065D9}" srcId="{B1A0A779-D7A7-449F-BEEC-AF33B30D9070}" destId="{9BF51F4C-0B1A-4C56-8BB2-90DC08D7D1DD}" srcOrd="5" destOrd="0" parTransId="{CA449B8D-EBDE-4A0A-B27D-8C05F3BD40C0}" sibTransId="{7B71085B-96A7-4282-A907-C6D534E3CEEE}"/>
    <dgm:cxn modelId="{FD8D551A-6565-459E-ADC9-A860BD294295}" type="presOf" srcId="{51D841B9-35D5-44F0-BFDF-53C8A1EC3FA4}" destId="{4B255D56-9362-409D-BEA0-C72E29E5E434}" srcOrd="1" destOrd="0" presId="urn:microsoft.com/office/officeart/2005/8/layout/bProcess3"/>
    <dgm:cxn modelId="{2208321D-92B5-48DF-B323-41B342D1A313}" type="presOf" srcId="{C0ECDD06-6A73-4EAB-A38D-10F7CF561C6A}" destId="{830BD9D0-BDD4-4798-8EDA-CEEC31B1FD86}" srcOrd="1" destOrd="0" presId="urn:microsoft.com/office/officeart/2005/8/layout/bProcess3"/>
    <dgm:cxn modelId="{E7FCD526-1697-4432-AAEB-C787843CE554}" srcId="{B1A0A779-D7A7-449F-BEEC-AF33B30D9070}" destId="{B84B5418-DB47-41D4-B4EB-36F67AC6DD1F}" srcOrd="4" destOrd="0" parTransId="{08DB0ADB-AF41-49DA-8E78-B6EE76414949}" sibTransId="{5DF5ABCD-90B3-4B47-90FF-B1E12F687AAB}"/>
    <dgm:cxn modelId="{2C74A93E-74E6-4DBA-96C8-50EEA8D652AF}" type="presOf" srcId="{01B78410-A827-4589-B602-DFAAB631B7B5}" destId="{60CB5168-FC78-47E1-A32A-378F48F05EE1}" srcOrd="1" destOrd="0" presId="urn:microsoft.com/office/officeart/2005/8/layout/bProcess3"/>
    <dgm:cxn modelId="{5AF6BB3F-45B1-402D-8A99-1F9CEA337032}" type="presOf" srcId="{C0ECDD06-6A73-4EAB-A38D-10F7CF561C6A}" destId="{23BFD419-AA40-4E3E-8996-2FECDB473813}" srcOrd="0" destOrd="0" presId="urn:microsoft.com/office/officeart/2005/8/layout/bProcess3"/>
    <dgm:cxn modelId="{31BB0C6D-8884-4FD9-9DF2-382DB441061D}" type="presOf" srcId="{B84B5418-DB47-41D4-B4EB-36F67AC6DD1F}" destId="{19328AF9-1091-48BA-8DA9-94F00AC6B7E2}" srcOrd="0" destOrd="0" presId="urn:microsoft.com/office/officeart/2005/8/layout/bProcess3"/>
    <dgm:cxn modelId="{BBD16C70-F93A-412D-980E-0644B6CFDE3F}" type="presOf" srcId="{0981FFDF-148C-4657-A61F-1E58A1531D4A}" destId="{0A1BA855-A0CA-4155-A397-7C208CE2093F}" srcOrd="0" destOrd="0" presId="urn:microsoft.com/office/officeart/2005/8/layout/bProcess3"/>
    <dgm:cxn modelId="{AEA3DB72-ABEA-42EE-85CA-C343FA06648B}" type="presOf" srcId="{B1A0A779-D7A7-449F-BEEC-AF33B30D9070}" destId="{4343DCBE-A7BE-42DB-9655-D4F99D8117E9}" srcOrd="0" destOrd="0" presId="urn:microsoft.com/office/officeart/2005/8/layout/bProcess3"/>
    <dgm:cxn modelId="{D330D053-D81D-467E-A9FA-C86D8CC84D4F}" srcId="{B1A0A779-D7A7-449F-BEEC-AF33B30D9070}" destId="{DAEC5A51-D8B5-4661-8BC3-0DDEE9B8CD75}" srcOrd="1" destOrd="0" parTransId="{31822ACC-6742-41C6-A075-F4A443DEACE6}" sibTransId="{C0ECDD06-6A73-4EAB-A38D-10F7CF561C6A}"/>
    <dgm:cxn modelId="{12DD3875-8EE5-4B9B-BDE7-4FABED7B756D}" type="presOf" srcId="{9BF51F4C-0B1A-4C56-8BB2-90DC08D7D1DD}" destId="{48623709-EA93-4966-BEC6-02741E5A38DD}" srcOrd="0" destOrd="0" presId="urn:microsoft.com/office/officeart/2005/8/layout/bProcess3"/>
    <dgm:cxn modelId="{5A27E087-9678-4F3F-A6B9-9218820DF9A2}" type="presOf" srcId="{BDA40412-EBD1-43EC-8020-9F490E477086}" destId="{A5771647-09ED-463A-BE65-D3E8C7A1120E}" srcOrd="0" destOrd="0" presId="urn:microsoft.com/office/officeart/2005/8/layout/bProcess3"/>
    <dgm:cxn modelId="{8A72EA8A-917C-42BB-A925-ED0B2253830A}" srcId="{B1A0A779-D7A7-449F-BEEC-AF33B30D9070}" destId="{0A27BCA2-F383-476C-8324-4D85428B1728}" srcOrd="3" destOrd="0" parTransId="{2B7DB4B9-2CD1-4C2E-9C5D-2EC42F989520}" sibTransId="{51D841B9-35D5-44F0-BFDF-53C8A1EC3FA4}"/>
    <dgm:cxn modelId="{61272E90-3584-458F-8032-28D39829EC0D}" srcId="{B1A0A779-D7A7-449F-BEEC-AF33B30D9070}" destId="{408A18AF-928C-4318-B6DF-0C61434859A9}" srcOrd="6" destOrd="0" parTransId="{DE325E74-D426-4C00-8E16-3A0B5C160184}" sibTransId="{FB14C261-3EA4-41C7-807B-BA384A4EAAF5}"/>
    <dgm:cxn modelId="{F6FAB99E-2212-4E66-A7EE-C0F726F67542}" srcId="{B1A0A779-D7A7-449F-BEEC-AF33B30D9070}" destId="{D249657A-8E67-4D58-BECF-2EAF760B9BF1}" srcOrd="0" destOrd="0" parTransId="{C6516F3C-D613-4D7C-9815-D3C0B5DF762F}" sibTransId="{BDA40412-EBD1-43EC-8020-9F490E477086}"/>
    <dgm:cxn modelId="{061951A1-A29E-4A16-99C4-79F5F7AA9A45}" type="presOf" srcId="{51D841B9-35D5-44F0-BFDF-53C8A1EC3FA4}" destId="{BEACA71A-D91F-41C8-820D-C276895DBF53}" srcOrd="0" destOrd="0" presId="urn:microsoft.com/office/officeart/2005/8/layout/bProcess3"/>
    <dgm:cxn modelId="{F7B488A3-8CAA-4ECA-8BF9-13B6B0E1A40A}" type="presOf" srcId="{5DF5ABCD-90B3-4B47-90FF-B1E12F687AAB}" destId="{4EE1AD56-F98B-4014-AC3B-079CAED93155}" srcOrd="0" destOrd="0" presId="urn:microsoft.com/office/officeart/2005/8/layout/bProcess3"/>
    <dgm:cxn modelId="{832FB2AB-4C0B-4803-BA08-12B3FB750564}" type="presOf" srcId="{7B71085B-96A7-4282-A907-C6D534E3CEEE}" destId="{5247C2B3-4D70-45C7-95A8-47780E3F91BB}" srcOrd="0" destOrd="0" presId="urn:microsoft.com/office/officeart/2005/8/layout/bProcess3"/>
    <dgm:cxn modelId="{C33A55B0-0C47-4617-AD76-632110986A87}" type="presOf" srcId="{5DF5ABCD-90B3-4B47-90FF-B1E12F687AAB}" destId="{95872B57-2D7B-4BC2-A9F0-56D453D166B8}" srcOrd="1" destOrd="0" presId="urn:microsoft.com/office/officeart/2005/8/layout/bProcess3"/>
    <dgm:cxn modelId="{A58FE5B2-1AD0-472A-B0E4-8CCF6AAB07A7}" type="presOf" srcId="{0A27BCA2-F383-476C-8324-4D85428B1728}" destId="{C39FA3A6-E73C-46AF-B078-8DB35ABDD0C5}" srcOrd="0" destOrd="0" presId="urn:microsoft.com/office/officeart/2005/8/layout/bProcess3"/>
    <dgm:cxn modelId="{C8597DB5-F64C-4F33-A7EA-842642B0BFEA}" srcId="{B1A0A779-D7A7-449F-BEEC-AF33B30D9070}" destId="{0981FFDF-148C-4657-A61F-1E58A1531D4A}" srcOrd="2" destOrd="0" parTransId="{A8A2A099-2174-47DB-B6E8-E9ECD6C80B1C}" sibTransId="{01B78410-A827-4589-B602-DFAAB631B7B5}"/>
    <dgm:cxn modelId="{BB7B9EBF-6314-4206-AFCB-D1C1442D4EB8}" type="presOf" srcId="{01B78410-A827-4589-B602-DFAAB631B7B5}" destId="{81D0A26D-F3DB-4265-882F-A40F0B671A42}" srcOrd="0" destOrd="0" presId="urn:microsoft.com/office/officeart/2005/8/layout/bProcess3"/>
    <dgm:cxn modelId="{75252EDC-1BBC-49EA-A0FA-D07EE9C5DCAC}" type="presOf" srcId="{DAEC5A51-D8B5-4661-8BC3-0DDEE9B8CD75}" destId="{98988E73-D290-4E0F-9F86-4AEE6CDCE71F}" srcOrd="0" destOrd="0" presId="urn:microsoft.com/office/officeart/2005/8/layout/bProcess3"/>
    <dgm:cxn modelId="{44E489EF-E952-44D1-A74F-3DDBD449DE3F}" type="presOf" srcId="{7B71085B-96A7-4282-A907-C6D534E3CEEE}" destId="{1B4C171B-37A8-444E-8A22-426B24FBE042}" srcOrd="1" destOrd="0" presId="urn:microsoft.com/office/officeart/2005/8/layout/bProcess3"/>
    <dgm:cxn modelId="{30C7416D-0568-41F8-91F9-A984434990A8}" type="presParOf" srcId="{4343DCBE-A7BE-42DB-9655-D4F99D8117E9}" destId="{0565E7F0-F36D-4531-879F-4DF15B918139}" srcOrd="0" destOrd="0" presId="urn:microsoft.com/office/officeart/2005/8/layout/bProcess3"/>
    <dgm:cxn modelId="{7CA771A7-7153-4F6C-ABCB-8792485F3407}" type="presParOf" srcId="{4343DCBE-A7BE-42DB-9655-D4F99D8117E9}" destId="{A5771647-09ED-463A-BE65-D3E8C7A1120E}" srcOrd="1" destOrd="0" presId="urn:microsoft.com/office/officeart/2005/8/layout/bProcess3"/>
    <dgm:cxn modelId="{ACC03DD2-7333-4127-AF7B-2C9821E299FC}" type="presParOf" srcId="{A5771647-09ED-463A-BE65-D3E8C7A1120E}" destId="{6C39109E-2341-46B7-B6FA-DCE245B4459A}" srcOrd="0" destOrd="0" presId="urn:microsoft.com/office/officeart/2005/8/layout/bProcess3"/>
    <dgm:cxn modelId="{C5A6835F-6C1C-4C19-9726-95AD5AFAB5BE}" type="presParOf" srcId="{4343DCBE-A7BE-42DB-9655-D4F99D8117E9}" destId="{98988E73-D290-4E0F-9F86-4AEE6CDCE71F}" srcOrd="2" destOrd="0" presId="urn:microsoft.com/office/officeart/2005/8/layout/bProcess3"/>
    <dgm:cxn modelId="{B8491B9A-8263-42E9-BCEA-608889A83486}" type="presParOf" srcId="{4343DCBE-A7BE-42DB-9655-D4F99D8117E9}" destId="{23BFD419-AA40-4E3E-8996-2FECDB473813}" srcOrd="3" destOrd="0" presId="urn:microsoft.com/office/officeart/2005/8/layout/bProcess3"/>
    <dgm:cxn modelId="{1B725321-ED0E-4AA6-9D10-CB000EA3ACD3}" type="presParOf" srcId="{23BFD419-AA40-4E3E-8996-2FECDB473813}" destId="{830BD9D0-BDD4-4798-8EDA-CEEC31B1FD86}" srcOrd="0" destOrd="0" presId="urn:microsoft.com/office/officeart/2005/8/layout/bProcess3"/>
    <dgm:cxn modelId="{DBDC06DE-CFCE-41BB-89C8-AE33BA9D0B92}" type="presParOf" srcId="{4343DCBE-A7BE-42DB-9655-D4F99D8117E9}" destId="{0A1BA855-A0CA-4155-A397-7C208CE2093F}" srcOrd="4" destOrd="0" presId="urn:microsoft.com/office/officeart/2005/8/layout/bProcess3"/>
    <dgm:cxn modelId="{6E55AB56-12C9-40DB-B686-D0EEB7DB9B9C}" type="presParOf" srcId="{4343DCBE-A7BE-42DB-9655-D4F99D8117E9}" destId="{81D0A26D-F3DB-4265-882F-A40F0B671A42}" srcOrd="5" destOrd="0" presId="urn:microsoft.com/office/officeart/2005/8/layout/bProcess3"/>
    <dgm:cxn modelId="{52B9862E-30A7-4C6D-8689-FB38B4802C1F}" type="presParOf" srcId="{81D0A26D-F3DB-4265-882F-A40F0B671A42}" destId="{60CB5168-FC78-47E1-A32A-378F48F05EE1}" srcOrd="0" destOrd="0" presId="urn:microsoft.com/office/officeart/2005/8/layout/bProcess3"/>
    <dgm:cxn modelId="{3142F202-61AB-476A-B593-C923FB1EE4E3}" type="presParOf" srcId="{4343DCBE-A7BE-42DB-9655-D4F99D8117E9}" destId="{C39FA3A6-E73C-46AF-B078-8DB35ABDD0C5}" srcOrd="6" destOrd="0" presId="urn:microsoft.com/office/officeart/2005/8/layout/bProcess3"/>
    <dgm:cxn modelId="{D49AB457-081A-4CC7-A93D-4A69068A2FC4}" type="presParOf" srcId="{4343DCBE-A7BE-42DB-9655-D4F99D8117E9}" destId="{BEACA71A-D91F-41C8-820D-C276895DBF53}" srcOrd="7" destOrd="0" presId="urn:microsoft.com/office/officeart/2005/8/layout/bProcess3"/>
    <dgm:cxn modelId="{E6B1EEF7-53B6-4A0A-9782-D5E76DF36957}" type="presParOf" srcId="{BEACA71A-D91F-41C8-820D-C276895DBF53}" destId="{4B255D56-9362-409D-BEA0-C72E29E5E434}" srcOrd="0" destOrd="0" presId="urn:microsoft.com/office/officeart/2005/8/layout/bProcess3"/>
    <dgm:cxn modelId="{355CFD43-7BC7-40C5-A8AA-A3D853571A85}" type="presParOf" srcId="{4343DCBE-A7BE-42DB-9655-D4F99D8117E9}" destId="{19328AF9-1091-48BA-8DA9-94F00AC6B7E2}" srcOrd="8" destOrd="0" presId="urn:microsoft.com/office/officeart/2005/8/layout/bProcess3"/>
    <dgm:cxn modelId="{66E79E93-CC98-4904-929C-7E9A733E6576}" type="presParOf" srcId="{4343DCBE-A7BE-42DB-9655-D4F99D8117E9}" destId="{4EE1AD56-F98B-4014-AC3B-079CAED93155}" srcOrd="9" destOrd="0" presId="urn:microsoft.com/office/officeart/2005/8/layout/bProcess3"/>
    <dgm:cxn modelId="{80710A70-E9BA-45EA-B10A-A39BD723B7D8}" type="presParOf" srcId="{4EE1AD56-F98B-4014-AC3B-079CAED93155}" destId="{95872B57-2D7B-4BC2-A9F0-56D453D166B8}" srcOrd="0" destOrd="0" presId="urn:microsoft.com/office/officeart/2005/8/layout/bProcess3"/>
    <dgm:cxn modelId="{B944C018-8F05-47DE-BBAF-7D29D3787466}" type="presParOf" srcId="{4343DCBE-A7BE-42DB-9655-D4F99D8117E9}" destId="{48623709-EA93-4966-BEC6-02741E5A38DD}" srcOrd="10" destOrd="0" presId="urn:microsoft.com/office/officeart/2005/8/layout/bProcess3"/>
    <dgm:cxn modelId="{ACE978FA-A977-436B-B028-919F8482E083}" type="presParOf" srcId="{4343DCBE-A7BE-42DB-9655-D4F99D8117E9}" destId="{5247C2B3-4D70-45C7-95A8-47780E3F91BB}" srcOrd="11" destOrd="0" presId="urn:microsoft.com/office/officeart/2005/8/layout/bProcess3"/>
    <dgm:cxn modelId="{2A6B2CC4-42C0-416C-9ABD-2B31B0174A91}" type="presParOf" srcId="{5247C2B3-4D70-45C7-95A8-47780E3F91BB}" destId="{1B4C171B-37A8-444E-8A22-426B24FBE042}" srcOrd="0" destOrd="0" presId="urn:microsoft.com/office/officeart/2005/8/layout/bProcess3"/>
    <dgm:cxn modelId="{EB7449A3-2D67-418A-8AE7-3C72DDCE47D4}" type="presParOf" srcId="{4343DCBE-A7BE-42DB-9655-D4F99D8117E9}" destId="{D6EE72A7-61D8-4428-B481-7463C8A02C00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71647-09ED-463A-BE65-D3E8C7A1120E}">
      <dsp:nvSpPr>
        <dsp:cNvPr id="0" name=""/>
        <dsp:cNvSpPr/>
      </dsp:nvSpPr>
      <dsp:spPr>
        <a:xfrm>
          <a:off x="1415814" y="1419563"/>
          <a:ext cx="3234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3416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68672" y="1463511"/>
        <a:ext cx="17700" cy="3543"/>
      </dsp:txXfrm>
    </dsp:sp>
    <dsp:sp modelId="{0565E7F0-F36D-4531-879F-4DF15B918139}">
      <dsp:nvSpPr>
        <dsp:cNvPr id="0" name=""/>
        <dsp:cNvSpPr/>
      </dsp:nvSpPr>
      <dsp:spPr>
        <a:xfrm>
          <a:off x="7229" y="849138"/>
          <a:ext cx="1410385" cy="123229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kern="1200" dirty="0">
              <a:solidFill>
                <a:schemeClr val="bg1"/>
              </a:solidFill>
            </a:rPr>
            <a:t>Children brought to the United States at a young age (before 12)</a:t>
          </a:r>
        </a:p>
      </dsp:txBody>
      <dsp:txXfrm>
        <a:off x="7229" y="849138"/>
        <a:ext cx="1410385" cy="1232290"/>
      </dsp:txXfrm>
    </dsp:sp>
    <dsp:sp modelId="{23BFD419-AA40-4E3E-8996-2FECDB473813}">
      <dsp:nvSpPr>
        <dsp:cNvPr id="0" name=""/>
        <dsp:cNvSpPr/>
      </dsp:nvSpPr>
      <dsp:spPr>
        <a:xfrm>
          <a:off x="3309031" y="1419563"/>
          <a:ext cx="3234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3416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61889" y="1463511"/>
        <a:ext cx="17700" cy="3543"/>
      </dsp:txXfrm>
    </dsp:sp>
    <dsp:sp modelId="{98988E73-D290-4E0F-9F86-4AEE6CDCE71F}">
      <dsp:nvSpPr>
        <dsp:cNvPr id="0" name=""/>
        <dsp:cNvSpPr/>
      </dsp:nvSpPr>
      <dsp:spPr>
        <a:xfrm>
          <a:off x="1771630" y="1003523"/>
          <a:ext cx="1539200" cy="92352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DACA</a:t>
          </a:r>
        </a:p>
      </dsp:txBody>
      <dsp:txXfrm>
        <a:off x="1771630" y="1003523"/>
        <a:ext cx="1539200" cy="923520"/>
      </dsp:txXfrm>
    </dsp:sp>
    <dsp:sp modelId="{81D0A26D-F3DB-4265-882F-A40F0B671A42}">
      <dsp:nvSpPr>
        <dsp:cNvPr id="0" name=""/>
        <dsp:cNvSpPr/>
      </dsp:nvSpPr>
      <dsp:spPr>
        <a:xfrm>
          <a:off x="5202248" y="1419563"/>
          <a:ext cx="3234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3416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55105" y="1463511"/>
        <a:ext cx="17700" cy="3543"/>
      </dsp:txXfrm>
    </dsp:sp>
    <dsp:sp modelId="{0A1BA855-A0CA-4155-A397-7C208CE2093F}">
      <dsp:nvSpPr>
        <dsp:cNvPr id="0" name=""/>
        <dsp:cNvSpPr/>
      </dsp:nvSpPr>
      <dsp:spPr>
        <a:xfrm>
          <a:off x="3664847" y="1003523"/>
          <a:ext cx="1539200" cy="92352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Undocumented</a:t>
          </a:r>
        </a:p>
      </dsp:txBody>
      <dsp:txXfrm>
        <a:off x="3664847" y="1003523"/>
        <a:ext cx="1539200" cy="923520"/>
      </dsp:txXfrm>
    </dsp:sp>
    <dsp:sp modelId="{BEACA71A-D91F-41C8-820D-C276895DBF53}">
      <dsp:nvSpPr>
        <dsp:cNvPr id="0" name=""/>
        <dsp:cNvSpPr/>
      </dsp:nvSpPr>
      <dsp:spPr>
        <a:xfrm>
          <a:off x="1166863" y="1925243"/>
          <a:ext cx="5160801" cy="477801"/>
        </a:xfrm>
        <a:custGeom>
          <a:avLst/>
          <a:gdLst/>
          <a:ahLst/>
          <a:cxnLst/>
          <a:rect l="0" t="0" r="0" b="0"/>
          <a:pathLst>
            <a:path>
              <a:moveTo>
                <a:pt x="5160801" y="0"/>
              </a:moveTo>
              <a:lnTo>
                <a:pt x="5160801" y="256000"/>
              </a:lnTo>
              <a:lnTo>
                <a:pt x="0" y="256000"/>
              </a:lnTo>
              <a:lnTo>
                <a:pt x="0" y="477801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17619" y="2162372"/>
        <a:ext cx="259289" cy="3543"/>
      </dsp:txXfrm>
    </dsp:sp>
    <dsp:sp modelId="{C39FA3A6-E73C-46AF-B078-8DB35ABDD0C5}">
      <dsp:nvSpPr>
        <dsp:cNvPr id="0" name=""/>
        <dsp:cNvSpPr/>
      </dsp:nvSpPr>
      <dsp:spPr>
        <a:xfrm>
          <a:off x="5558064" y="1003523"/>
          <a:ext cx="1539200" cy="92352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Naturalized</a:t>
          </a:r>
        </a:p>
      </dsp:txBody>
      <dsp:txXfrm>
        <a:off x="5558064" y="1003523"/>
        <a:ext cx="1539200" cy="923520"/>
      </dsp:txXfrm>
    </dsp:sp>
    <dsp:sp modelId="{4EE1AD56-F98B-4014-AC3B-079CAED93155}">
      <dsp:nvSpPr>
        <dsp:cNvPr id="0" name=""/>
        <dsp:cNvSpPr/>
      </dsp:nvSpPr>
      <dsp:spPr>
        <a:xfrm>
          <a:off x="2324697" y="3306785"/>
          <a:ext cx="3234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3416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77554" y="3350733"/>
        <a:ext cx="17700" cy="3543"/>
      </dsp:txXfrm>
    </dsp:sp>
    <dsp:sp modelId="{19328AF9-1091-48BA-8DA9-94F00AC6B7E2}">
      <dsp:nvSpPr>
        <dsp:cNvPr id="0" name=""/>
        <dsp:cNvSpPr/>
      </dsp:nvSpPr>
      <dsp:spPr>
        <a:xfrm>
          <a:off x="7229" y="2435444"/>
          <a:ext cx="2319267" cy="183412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Shared challenge of balancing the traditional values of their native cultures while growing up American and trying to find themselves</a:t>
          </a:r>
        </a:p>
      </dsp:txBody>
      <dsp:txXfrm>
        <a:off x="7229" y="2435444"/>
        <a:ext cx="2319267" cy="1834120"/>
      </dsp:txXfrm>
    </dsp:sp>
    <dsp:sp modelId="{5247C2B3-4D70-45C7-95A8-47780E3F91BB}">
      <dsp:nvSpPr>
        <dsp:cNvPr id="0" name=""/>
        <dsp:cNvSpPr/>
      </dsp:nvSpPr>
      <dsp:spPr>
        <a:xfrm>
          <a:off x="4950388" y="3306785"/>
          <a:ext cx="3234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3416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03246" y="3350733"/>
        <a:ext cx="17700" cy="3543"/>
      </dsp:txXfrm>
    </dsp:sp>
    <dsp:sp modelId="{48623709-EA93-4966-BEC6-02741E5A38DD}">
      <dsp:nvSpPr>
        <dsp:cNvPr id="0" name=""/>
        <dsp:cNvSpPr/>
      </dsp:nvSpPr>
      <dsp:spPr>
        <a:xfrm>
          <a:off x="2680513" y="2690008"/>
          <a:ext cx="2271675" cy="1324993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Despite legal status an established American identity can feel denied because of anti-immigrant policies and rhetoric.</a:t>
          </a:r>
        </a:p>
      </dsp:txBody>
      <dsp:txXfrm>
        <a:off x="2680513" y="2690008"/>
        <a:ext cx="2271675" cy="1324993"/>
      </dsp:txXfrm>
    </dsp:sp>
    <dsp:sp modelId="{D6EE72A7-61D8-4428-B481-7463C8A02C00}">
      <dsp:nvSpPr>
        <dsp:cNvPr id="0" name=""/>
        <dsp:cNvSpPr/>
      </dsp:nvSpPr>
      <dsp:spPr>
        <a:xfrm>
          <a:off x="5306205" y="2675477"/>
          <a:ext cx="1915350" cy="1354056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Mixed Status family- If the individual is naturalized and have undocumented family members or vice versa </a:t>
          </a:r>
        </a:p>
      </dsp:txBody>
      <dsp:txXfrm>
        <a:off x="5306205" y="2675477"/>
        <a:ext cx="1915350" cy="1354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7771-3FAA-4D43-A059-9A7D838C288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68C18-1BF1-F447-95ED-60EAAE35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5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7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60761-FE78-4AB0-AAB8-90A35EB8A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160C34-6C9C-4004-A4E5-390D77A0C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52B91-0B1E-4E1D-A6B6-D2B07AD0D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6A02-720A-4D24-A56A-CF1D4EB2509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840A5-B13C-4AAB-BEC8-1CD58D5A5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70E7F-94F0-4ECB-9E4F-ECA4C09C3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744C-E7A4-4BCA-BEBC-2A3007F5E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58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9B0A2-0538-4A62-B997-CB172C4E1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E9107C-0B40-46AD-9102-DEFD3D902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01270-9B14-44AD-A521-CCF34357F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51AE-F437-A04B-ADE2-D5E346F2089C}" type="datetime1">
              <a:rPr lang="en-US" noProof="0" smtClean="0"/>
              <a:t>4/1/2020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BC506-AD23-42AF-A7F4-9DEB7E916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7F496-29BA-44D7-8EC9-F20BDE446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5979741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3B4220-A499-43D4-BD75-79F569230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EAC342-755C-4240-B7D0-DAEC33143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6021E-3FC8-4B2E-BDBC-878841692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51AE-F437-A04B-ADE2-D5E346F2089C}" type="datetime1">
              <a:rPr lang="en-US" noProof="0" smtClean="0"/>
              <a:t>4/1/2020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1F14C-2820-467E-BB40-88AD4E0B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78B4E-CB41-442B-8B92-75B008E3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2460989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Image / Icon Bullet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D9D9-8B30-6A45-929D-0A0366E2E953}" type="datetime1">
              <a:rPr lang="en-US" noProof="0" smtClean="0"/>
              <a:t>4/1/2020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CF91DE7-F23F-444D-B56E-B059EC98D9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DD8B7AFB-040F-4222-BF21-649EEB9B7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36C44B50-DCD8-4661-AE20-1744F5052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0107EA4-5D36-4C90-97D0-F9F14116B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CB22D40E-097C-4007-9190-A37498065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D385A57E-D5E6-4E0A-BE4C-C1B40196AB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3D1BBD84-BA1A-4F7F-BD78-6D42162E33D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75DDD589-ADD5-491E-B180-F1FCDF9ED6A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8" name="Picture Placeholder 26">
            <a:extLst>
              <a:ext uri="{FF2B5EF4-FFF2-40B4-BE49-F238E27FC236}">
                <a16:creationId xmlns:a16="http://schemas.microsoft.com/office/drawing/2014/main" id="{BFFFDD99-5C1A-4C7C-8FA2-BEA3DB4BA8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9" name="Picture Placeholder 30">
            <a:extLst>
              <a:ext uri="{FF2B5EF4-FFF2-40B4-BE49-F238E27FC236}">
                <a16:creationId xmlns:a16="http://schemas.microsoft.com/office/drawing/2014/main" id="{23C5456C-A352-4CF6-8671-B2572BAD518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0" name="Picture Placeholder 32">
            <a:extLst>
              <a:ext uri="{FF2B5EF4-FFF2-40B4-BE49-F238E27FC236}">
                <a16:creationId xmlns:a16="http://schemas.microsoft.com/office/drawing/2014/main" id="{C7C33AAD-B12F-4AA1-80BD-D7D3D1304B9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4">
            <a:extLst>
              <a:ext uri="{FF2B5EF4-FFF2-40B4-BE49-F238E27FC236}">
                <a16:creationId xmlns:a16="http://schemas.microsoft.com/office/drawing/2014/main" id="{E2951AF1-2CE3-48B5-9CF3-7488DCDF329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371106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2565D1-06D8-4141-9B5F-95C29313C16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04FBD4F5-432F-4C2D-A734-6CC48615FF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DDD7-72ED-FC4E-8075-0107060235C5}" type="datetime1">
              <a:rPr lang="en-US" noProof="0" smtClean="0"/>
              <a:t>4/1/2020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837580B-9009-4524-B820-7ACB27BC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cxnSp>
        <p:nvCxnSpPr>
          <p:cNvPr id="12" name="Straight Connector 11" title="Horizontal Rule Line">
            <a:extLst>
              <a:ext uri="{FF2B5EF4-FFF2-40B4-BE49-F238E27FC236}">
                <a16:creationId xmlns:a16="http://schemas.microsoft.com/office/drawing/2014/main" id="{54F1A406-73A8-450C-B21C-AA9616F476C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125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4/1/2020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603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 Image / Icon Bulle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 title="Page Number Shape">
            <a:extLst>
              <a:ext uri="{FF2B5EF4-FFF2-40B4-BE49-F238E27FC236}">
                <a16:creationId xmlns:a16="http://schemas.microsoft.com/office/drawing/2014/main" id="{4C028BF1-8F7F-4E8E-9D47-05D46323E336}"/>
              </a:ext>
            </a:extLst>
          </p:cNvPr>
          <p:cNvSpPr/>
          <p:nvPr userDrawn="1"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F1C92E-34EF-7443-98EE-55EB64C2F5FD}" type="datetime1">
              <a:rPr lang="en-US" noProof="0" smtClean="0"/>
              <a:t>4/1/2020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7203A2-76F7-4D98-BFEB-C48DDC3E5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33FF03C-99D8-472E-A74F-87D3B5A5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82C482D-2EED-4942-A5D4-D8A794C24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D4C5CB-E26D-42D3-B242-792D37C507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F1F9D8C-5E2A-414E-9E1D-AB7DF4824D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1AC612-4E8C-42E2-88EB-DB98E2791D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AA95DF8-549D-4CA3-8E1A-D2DEB8CF46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A78BAAC-8764-4AFE-9AC1-DF47930B46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8491EA9-E431-4D48-BD30-3BA8FACC97F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30F713C-752D-4C1A-89AB-638A7DAF60A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DF00299-5001-4927-B344-D4AE0D5F03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4CBE51A8-3BCA-490E-93CB-B70BBCCD967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22087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Medium Photos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831932"/>
            <a:ext cx="3833906" cy="156263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noProof="0"/>
              <a:t>Click to edit your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DA4A-63D4-BC43-9B38-53D06F7CC9C4}" type="datetime1">
              <a:rPr lang="en-US" noProof="0" smtClean="0"/>
              <a:t>4/1/2020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4573117"/>
            <a:ext cx="3842550" cy="1178396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4EDDE9BC-8D20-403B-A5FE-C277A3515D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24736" y="482857"/>
            <a:ext cx="2179814" cy="21798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Portrait Photo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BF5E186-AFA1-42AA-AE51-CF3AC059F0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860CCD0-F268-4994-9434-F0E0132A4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8D5E220-4F6C-4A47-9F47-4CA88EA23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1DFEF73A-C0FC-4A4C-8342-991CEFF532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E60572FB-0574-4BE3-9637-7CA7B5ACA8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155E2FBC-2458-49C4-B75C-CAEAC6D9F1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844B1DAB-161E-44A0-9E15-DA816B46A4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34550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8" name="Picture Placeholder 24">
            <a:extLst>
              <a:ext uri="{FF2B5EF4-FFF2-40B4-BE49-F238E27FC236}">
                <a16:creationId xmlns:a16="http://schemas.microsoft.com/office/drawing/2014/main" id="{8811849A-335B-47C0-980E-357EE8C4BCC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67581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9" name="Picture Placeholder 26">
            <a:extLst>
              <a:ext uri="{FF2B5EF4-FFF2-40B4-BE49-F238E27FC236}">
                <a16:creationId xmlns:a16="http://schemas.microsoft.com/office/drawing/2014/main" id="{E1254A81-6A51-429E-91AC-6B4CADA71D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500613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0" name="Picture Placeholder 30">
            <a:extLst>
              <a:ext uri="{FF2B5EF4-FFF2-40B4-BE49-F238E27FC236}">
                <a16:creationId xmlns:a16="http://schemas.microsoft.com/office/drawing/2014/main" id="{64053090-461C-448F-9705-7FEE78A4133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234550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2">
            <a:extLst>
              <a:ext uri="{FF2B5EF4-FFF2-40B4-BE49-F238E27FC236}">
                <a16:creationId xmlns:a16="http://schemas.microsoft.com/office/drawing/2014/main" id="{7AD2F7CB-CFE4-4C72-864A-D00C1CEAA2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67581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2" name="Picture Placeholder 34">
            <a:extLst>
              <a:ext uri="{FF2B5EF4-FFF2-40B4-BE49-F238E27FC236}">
                <a16:creationId xmlns:a16="http://schemas.microsoft.com/office/drawing/2014/main" id="{CCA07CA3-C8D4-41EA-A0FB-74E1A477039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00163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3204476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37A75DA-C6FF-4420-94B9-E3338D1F9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Portrait Photo</a:t>
            </a:r>
          </a:p>
        </p:txBody>
      </p:sp>
    </p:spTree>
    <p:extLst>
      <p:ext uri="{BB962C8B-B14F-4D97-AF65-F5344CB8AC3E}">
        <p14:creationId xmlns:p14="http://schemas.microsoft.com/office/powerpoint/2010/main" val="182742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 in a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2550" y="2019300"/>
            <a:ext cx="1944000" cy="2700000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9B67-2563-3544-8019-B2D766585AE6}" type="datetime1">
              <a:rPr lang="en-US" noProof="0" smtClean="0"/>
              <a:t>4/1/2020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7748B7-E5B4-4481-8BBD-FA336F544D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806" y="2019300"/>
            <a:ext cx="1943100" cy="2700000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DBBB1B-8761-455D-AD09-0A48C1ED2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163" y="2019300"/>
            <a:ext cx="1943100" cy="2700000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1A7388-8628-470F-82E9-729C86AAF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0550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AE5D4FA-2556-4640-8793-063247AA2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3356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379251E-EDF2-4AC5-AB5B-C1FD66A9D6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5713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316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5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E2CC5-88E4-4C1B-9318-D9549E54F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3A12E-7875-4B05-BB6C-85D8CC58C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AC1D4-01D1-4F27-B971-D00EF3C2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0754-1959-7F4F-A198-3F4710E170D8}" type="datetime1">
              <a:rPr lang="en-US" noProof="0" smtClean="0"/>
              <a:t>4/1/2020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5D218-C193-4F1A-87A6-406AFE4B1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42CDE-5B73-4221-9CBC-A110D2BBA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348E26-6C14-48CE-ADC1-28183668E765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8" name="Straight Connector 7" title="Horizontal Rule Line">
            <a:extLst>
              <a:ext uri="{FF2B5EF4-FFF2-40B4-BE49-F238E27FC236}">
                <a16:creationId xmlns:a16="http://schemas.microsoft.com/office/drawing/2014/main" id="{0089FAA0-857A-41B7-A19C-2A06299781F7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662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4/1/2020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C751F3-ABD6-4995-8494-4932D12ACE1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26063" y="559678"/>
            <a:ext cx="6103937" cy="519183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451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4/1/2020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66EC8C-C8BE-4149-A684-18CFF4574C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7488" y="559678"/>
            <a:ext cx="6132512" cy="519183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87491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7"/>
            <a:ext cx="3833906" cy="527492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4/1/2020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889D34E-DF9E-41B7-A5EC-B9D63999B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559678"/>
            <a:ext cx="6172200" cy="56172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1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A68B5-E77C-43F1-88CE-AF206788B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22B49-3047-4872-92D2-FD85420EB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10DDA-D29D-4BF6-A880-0A823D838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64A5-3468-3F49-AD7A-0CF5EB762F89}" type="datetime1">
              <a:rPr lang="en-US" noProof="0" smtClean="0"/>
              <a:t>4/1/2020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78863-DA32-44AA-9DB7-389597C7E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3F7AF-232E-4409-8292-6013C7B9F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33025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429F4-34DB-4734-A68F-7A158BD07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41273-764C-4F97-8ECC-F0D4F42F10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08854-45A3-4B97-A66D-BEC4E516C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613DC-2B4C-4DF1-A2B3-0054FB9F9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E73E-FB98-2A42-974A-9CD83D46C100}" type="datetime1">
              <a:rPr lang="en-US" noProof="0" smtClean="0"/>
              <a:t>4/1/2020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ABB70-4A9D-4F89-A0B8-6C1763957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4AC6F-D1B6-458A-ACD6-52D8A5ED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7577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2DDD4-6748-42AC-B3B3-E98C47EDF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18211-B7B1-4A4E-A35D-BB4410261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70CEC9-16CA-42CC-8785-B63314D4F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8602DE-5781-4A0F-8A24-2F4401A8A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399293-3AF9-41EF-8F99-7983C268B6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7EFD81-A159-4A4E-A879-D3E7ADBC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15EF-7A83-9842-815E-554E5DEB63CD}" type="datetime1">
              <a:rPr lang="en-US" noProof="0" smtClean="0"/>
              <a:t>4/1/2020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42477-B105-4016-8374-7313D4673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BCDF66-77D0-4A2B-98F8-DD52BBCF4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5936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96EAA-8336-4B50-90A8-F1A13E572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030445-24D8-41E1-B19A-03CFA75F9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97A0-4000-B744-87D8-18F42A934248}" type="datetime1">
              <a:rPr lang="en-US" noProof="0" smtClean="0"/>
              <a:t>4/1/2020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355213-E55C-4014-9D7D-294F726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F59731-327B-4568-936F-EE3C9BAD7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2404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0BC3D6-8746-4002-B67C-8634B803F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EA9-4639-9B48-9E98-70455404EF00}" type="datetime1">
              <a:rPr lang="en-US" noProof="0" smtClean="0"/>
              <a:t>4/1/2020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86F118-36AA-4A2D-9318-5077DA34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327C0-766B-49D4-97A6-A5D22F9B3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38072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1855A-5233-4BE7-BD88-283C3F8B2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23975-670B-4414-9E00-9A531A031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316B1-3C65-410B-B9FE-C2DE02B2B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1EBFA-589B-4F1D-9736-AAED3FF9F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51AE-F437-A04B-ADE2-D5E346F2089C}" type="datetime1">
              <a:rPr lang="en-US" noProof="0" smtClean="0"/>
              <a:t>4/1/2020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105512-A6C5-4109-9880-4F43CBB86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E503D-2D48-45B5-8EE7-43B4F2697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5369197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5239E-9299-4612-AAF3-DF016C4F9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F80F4F-3A5C-47A1-908A-685E118969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0DD5FC-F7E1-4F61-BBD8-B55839380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8DB0F-CB62-4146-AB67-82D4853D2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51AE-F437-A04B-ADE2-D5E346F2089C}" type="datetime1">
              <a:rPr lang="en-US" noProof="0" smtClean="0"/>
              <a:t>4/1/2020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BCB54-99DE-47C2-A750-2D7CC5556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C9C39-DD0F-4065-9306-578487370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31044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97105-7988-4BF2-8057-D727C87D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C15F0-22DA-4EF8-B0A5-D0EB513A9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A92BC-5A7A-4974-8419-B62A34CD3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851AE-F437-A04B-ADE2-D5E346F2089C}" type="datetime1">
              <a:rPr lang="en-US" noProof="0" smtClean="0"/>
              <a:t>4/1/2020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769DB-DA0C-4429-BBF7-FF0BFF990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C4401-8CF3-4613-B815-1D4CE58B4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7029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  <p:sldLayoutId id="2147484503" r:id="rId2"/>
    <p:sldLayoutId id="2147484504" r:id="rId3"/>
    <p:sldLayoutId id="2147484505" r:id="rId4"/>
    <p:sldLayoutId id="2147484506" r:id="rId5"/>
    <p:sldLayoutId id="2147484507" r:id="rId6"/>
    <p:sldLayoutId id="2147484508" r:id="rId7"/>
    <p:sldLayoutId id="2147484509" r:id="rId8"/>
    <p:sldLayoutId id="2147484510" r:id="rId9"/>
    <p:sldLayoutId id="2147484511" r:id="rId10"/>
    <p:sldLayoutId id="2147484512" r:id="rId11"/>
    <p:sldLayoutId id="2147484513" r:id="rId12"/>
    <p:sldLayoutId id="2147484514" r:id="rId13"/>
    <p:sldLayoutId id="2147484515" r:id="rId14"/>
    <p:sldLayoutId id="2147484516" r:id="rId15"/>
    <p:sldLayoutId id="2147484517" r:id="rId16"/>
    <p:sldLayoutId id="2147484479" r:id="rId17"/>
    <p:sldLayoutId id="2147484490" r:id="rId18"/>
    <p:sldLayoutId id="2147484496" r:id="rId19"/>
    <p:sldLayoutId id="2147484498" r:id="rId20"/>
    <p:sldLayoutId id="2147484499" r:id="rId21"/>
    <p:sldLayoutId id="2147484500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D7B3AE-F5FE-4D7D-83D9-26EEB3630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954" y="276726"/>
            <a:ext cx="7742909" cy="3699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037886-A765-4F77-9CA4-63CCC4959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5364" y="5859380"/>
            <a:ext cx="2504131" cy="7218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A0774C-DB57-41F6-AD73-06DCA81370FA}"/>
              </a:ext>
            </a:extLst>
          </p:cNvPr>
          <p:cNvSpPr txBox="1"/>
          <p:nvPr/>
        </p:nvSpPr>
        <p:spPr>
          <a:xfrm>
            <a:off x="2406316" y="4391526"/>
            <a:ext cx="72430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ahnschrift" panose="020B0502040204020203" pitchFamily="34" charset="0"/>
              </a:rPr>
              <a:t>“So American it Hurts:” Stories of the 1.5 Generation</a:t>
            </a:r>
            <a:br>
              <a:rPr lang="en-US" sz="2800" dirty="0">
                <a:latin typeface="Bahnschrift" panose="020B0502040204020203" pitchFamily="34" charset="0"/>
              </a:rPr>
            </a:br>
            <a:br>
              <a:rPr lang="en-US" sz="2800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Margarita Garcia Rojas</a:t>
            </a:r>
          </a:p>
        </p:txBody>
      </p:sp>
    </p:spTree>
    <p:extLst>
      <p:ext uri="{BB962C8B-B14F-4D97-AF65-F5344CB8AC3E}">
        <p14:creationId xmlns:p14="http://schemas.microsoft.com/office/powerpoint/2010/main" val="1193886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89FAF9-4D1B-4236-BC39-47E68A5F9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10</a:t>
            </a:fld>
            <a:endParaRPr lang="en-US" noProof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77FC67-CA35-4974-BDB2-63577F590125}"/>
              </a:ext>
            </a:extLst>
          </p:cNvPr>
          <p:cNvSpPr txBox="1"/>
          <p:nvPr/>
        </p:nvSpPr>
        <p:spPr>
          <a:xfrm>
            <a:off x="467227" y="280373"/>
            <a:ext cx="5662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Bahnschrift" panose="020B0502040204020203" pitchFamily="34" charset="0"/>
              </a:rPr>
              <a:t>Participant: “C”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7E7EA0-A306-4173-BB4B-CCF4E277AD70}"/>
              </a:ext>
            </a:extLst>
          </p:cNvPr>
          <p:cNvSpPr txBox="1"/>
          <p:nvPr/>
        </p:nvSpPr>
        <p:spPr>
          <a:xfrm>
            <a:off x="336885" y="649705"/>
            <a:ext cx="115864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3 months - Mexico City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Dinner - Salsa &amp; tortillas - Extreme poverty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Migration journey - Used by another female migrant on border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Kenosha, WI – Taken advantage of – look down on by woman that took her in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In Kenosha “you would only see the Mexican community at church”, there isn’t a community like there is here.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El Centro Hispano - A box of non perishables – one time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Mother relies on thrift stores – </a:t>
            </a:r>
            <a:r>
              <a:rPr lang="en-US" sz="1600" b="1" dirty="0"/>
              <a:t>Moms in almost all cases were key in decision making and providing economic support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Mother is a hard worker but can not stay at one job for too long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“If it weren’t for my dad I wouldn’t be in school but if it wasn’t for her I wouldn’t be here”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“That was my childhood just watching my mom cry – I’m pretty sure it messed me up in some way”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04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E07A10-4E1A-4C9A-8F61-23F8B251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11</a:t>
            </a:fld>
            <a:endParaRPr lang="en-US" noProof="0"/>
          </a:p>
        </p:txBody>
      </p:sp>
      <p:pic>
        <p:nvPicPr>
          <p:cNvPr id="7174" name="Picture 6" descr="Image result for oral history">
            <a:extLst>
              <a:ext uri="{FF2B5EF4-FFF2-40B4-BE49-F238E27FC236}">
                <a16:creationId xmlns:a16="http://schemas.microsoft.com/office/drawing/2014/main" id="{A2F46DEE-BB83-4843-BA09-D91F207FA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398" y="3518335"/>
            <a:ext cx="1533572" cy="153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83AC22-A19B-4579-812B-0135CD03A5EA}"/>
              </a:ext>
            </a:extLst>
          </p:cNvPr>
          <p:cNvSpPr txBox="1"/>
          <p:nvPr/>
        </p:nvSpPr>
        <p:spPr>
          <a:xfrm>
            <a:off x="464883" y="2936582"/>
            <a:ext cx="563111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Future Work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Follow up with participants to see how their experiences continue to change and what are the causes.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Podcast – community access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Continue to build a more accurate narrative of who immigrants are and how their experiences differ.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C87B8D-C387-4F99-9D38-4AA53E4D9423}"/>
              </a:ext>
            </a:extLst>
          </p:cNvPr>
          <p:cNvSpPr txBox="1"/>
          <p:nvPr/>
        </p:nvSpPr>
        <p:spPr>
          <a:xfrm>
            <a:off x="464883" y="289654"/>
            <a:ext cx="100507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+mj-lt"/>
              </a:rPr>
              <a:t>Concluding Thoughts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Most participants never spoke about their status or their families in public not even to their best friends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Mothers were instrumental in the decision to leave and in providing economic and emotional support.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Location matters – in urban areas they felt more support compared to rural areas they were raised in</a:t>
            </a:r>
          </a:p>
          <a:p>
            <a:endParaRPr 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776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9047CD-1956-7146-971D-D05A280A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2</a:t>
            </a:fld>
            <a:endParaRPr lang="en-US"/>
          </a:p>
        </p:txBody>
      </p:sp>
      <p:pic>
        <p:nvPicPr>
          <p:cNvPr id="2050" name="Picture 2" descr="https://lh4.googleusercontent.com/MeytFbgeryKDSkegbv-bYvYypOwhtPPu6i3QSi29ozaY63-vqgXfAKc_DivAWE60RUDvKK47Vfy5wXqaWS01JnKZV70fJvt-LqgtuIGySq_nnQhNnKSnYL2_dxkbEPc67rSXY-3Tl3I">
            <a:extLst>
              <a:ext uri="{FF2B5EF4-FFF2-40B4-BE49-F238E27FC236}">
                <a16:creationId xmlns:a16="http://schemas.microsoft.com/office/drawing/2014/main" id="{68DB4E40-1F9E-4466-ABBC-CB75305AD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" t="11221" r="14567" b="4875"/>
          <a:stretch/>
        </p:blipFill>
        <p:spPr bwMode="auto">
          <a:xfrm>
            <a:off x="3458803" y="1927629"/>
            <a:ext cx="3923701" cy="313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6.googleusercontent.com/x1vvlbFHICbOaKpE17KYjL43QisVowIIust5VQZ_QsvaSW_RaGtRR7Lt5ETMIrtqeiqyi6NLSxROZTnmzHvWzY-U4B0xVkptZSGBda59HVKqnoL0Ejr90PJI4QM1FVhkeU7FqcJciYI">
            <a:extLst>
              <a:ext uri="{FF2B5EF4-FFF2-40B4-BE49-F238E27FC236}">
                <a16:creationId xmlns:a16="http://schemas.microsoft.com/office/drawing/2014/main" id="{1345F325-334B-43E8-A532-E2861DC14C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4" t="46882" r="-1" b="21075"/>
          <a:stretch/>
        </p:blipFill>
        <p:spPr bwMode="auto">
          <a:xfrm>
            <a:off x="7522687" y="1945504"/>
            <a:ext cx="4502321" cy="311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45F16040-4F5A-4EF7-B2DB-45A258B085D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434792" y="3193697"/>
            <a:ext cx="1971723" cy="808944"/>
          </a:xfrm>
          <a:prstGeom prst="curvedConnector3">
            <a:avLst>
              <a:gd name="adj1" fmla="val 47514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411C629-3D34-4DA9-996D-DBCF1A86C7FD}"/>
              </a:ext>
            </a:extLst>
          </p:cNvPr>
          <p:cNvSpPr txBox="1"/>
          <p:nvPr/>
        </p:nvSpPr>
        <p:spPr>
          <a:xfrm>
            <a:off x="3581401" y="5248354"/>
            <a:ext cx="33447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Departure: Ciudad de México  May 29, 2000</a:t>
            </a:r>
          </a:p>
          <a:p>
            <a:r>
              <a:rPr lang="es-ES" sz="1600" b="1" dirty="0"/>
              <a:t>Arrival: Beloit, WI June 19, 2000 </a:t>
            </a:r>
          </a:p>
          <a:p>
            <a:endParaRPr lang="es-E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F4F405-2838-4E43-87E4-D820BE5C434A}"/>
              </a:ext>
            </a:extLst>
          </p:cNvPr>
          <p:cNvSpPr txBox="1"/>
          <p:nvPr/>
        </p:nvSpPr>
        <p:spPr>
          <a:xfrm>
            <a:off x="9518848" y="5061682"/>
            <a:ext cx="3500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Me, Tio Fernando, Abuelita, Mom</a:t>
            </a:r>
          </a:p>
        </p:txBody>
      </p:sp>
      <p:pic>
        <p:nvPicPr>
          <p:cNvPr id="6" name="Picture 5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76AD198B-F213-41B6-9E14-14C4423341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10" t="8149" r="20154" b="-431"/>
          <a:stretch/>
        </p:blipFill>
        <p:spPr>
          <a:xfrm>
            <a:off x="0" y="1945504"/>
            <a:ext cx="3318620" cy="311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18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1F34B-93F5-46C0-9BEC-B1A8D550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146" y="525809"/>
            <a:ext cx="6888729" cy="5769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0" dirty="0">
                <a:solidFill>
                  <a:schemeClr val="tx1"/>
                </a:solidFill>
                <a:latin typeface="Bahnschrift" panose="020B0502040204020203" pitchFamily="34" charset="0"/>
              </a:rPr>
              <a:t>Who is Generation 1.5?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944DD-F200-6B48-8A79-099A0899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D94D292B-8F77-4AEE-B035-31BCD28BC2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3748363"/>
              </p:ext>
            </p:extLst>
          </p:nvPr>
        </p:nvGraphicFramePr>
        <p:xfrm>
          <a:off x="4623157" y="814264"/>
          <a:ext cx="7228785" cy="511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https://attachments.office.net/owa/rojas2@uwm.edu/service.svc/s/GetAttachmentThumbnail?id=AAMkADFhOGVlMDgyLTYxMGUtNGEwNy04ODYxLTNlNjM4MmNiNmZmZgBGAAAAAAAV7erM0W6NS5To0n1uaOE3BwDIg3Au9wpsTpMqez27h1adAAAAAAEMAADIg3Au9wpsTpMqez27h1adAAOmqxXnAAABEgAQAJG85ylfvKZOlohUIdLWNmA%3D&amp;thumbnailType=2&amp;owa=outlook.office.com&amp;scriptVer=2019040101.01&amp;X-OWA-CANARY=EZZl5oBMlE-5NDLBI-uZF4C8jfNnuNYYJ_gOKO_d5BaV6s7ZIdvyZdhkurp_53KVVQ0kmWSu37k.&amp;token=eyJhbGciOiJSUzI1NiIsImtpZCI6IjA2MDBGOUY2NzQ2MjA3MzdFNzM0MDRFMjg3QzQ1QTgxOENCN0NFQjgiLCJ4NXQiOiJCZ0Q1OW5SaUJ6Zm5OQVRpaDhSYWdZeTN6cmciLCJ0eXAiOiJKV1QifQ.eyJ2ZXIiOiJFeGNoYW5nZS5DYWxsYmFjay5WMSIsImFwcGN0eHNlbmRlciI6Ik93YURvd25sb2FkQDBiY2E3YWMzLWZjYjYtNGVmZC04OWViLTZkZTk3NjAzY2YyMSIsImFwcGN0eCI6IntcIm1zZXhjaHByb3RcIjpcIm93YVwiLFwicHJpbWFyeXNpZFwiOlwiUy0xLTUtMjEtNDE1NzAzNTE1NC02NzMzNTc4ODQtMTIyNDA4NDU5NC0xNzc0OTA4NlwiLFwicHVpZFwiOlwiMTE1Mzc2NTkzMTk2MDY4Mjg1MFwiLFwib2lkXCI6XCI5ODBhYzUxZS02OTFlLTRhODgtYmI3ZS1iZmJhYWFhMTRjYzJcIixcInNjb3BlXCI6XCJPd2FEb3dubG9hZFwifSIsIm5iZiI6MTU1NDMxODI3MSwiZXhwIjoxNTU0MzE4ODcxLCJpc3MiOiIwMDAwMDAwMi0wMDAwLTBmZjEtY2UwMC0wMDAwMDAwMDAwMDBAMGJjYTdhYzMtZmNiNi00ZWZkLTg5ZWItNmRlOTc2MDNjZjIxIiwiYXVkIjoiMDAwMDAwMDItMDAwMC0wZmYxLWNlMDAtMDAwMDAwMDAwMDAwL2F0dGFjaG1lbnRzLm9mZmljZS5uZXRAMGJjYTdhYzMtZmNiNi00ZWZkLTg5ZWItNmRlOTc2MDNjZjIxIn0.TD6-K34Ye5BwfYIU_6VRu0iTuJtkkcpVAJiADwg_oP6k4KQnxVFPpONCJYkkmkVBNmp9LCZ9dFhDkr8t6OGiFRrBUDAJhg-fxdQ71P4d-1Bi9bLivoTqw_ZtJc3RjREPneb0aqyhfdZm5ACYGetXYLDcKXTRhwzRbxnduGAu-UGuBAvDCofkFvcBcbHq4THX5fiGQX91Xka5xPSN5GJbqSIsnRic4JF6VN_RmChrjpuQksOl8gd3g_SW1GHkwehNKfdsu2p7PzEAfMmfmWpemy56-1hWQdqsQuOn8ogA6uuy9M3bnGTIiXtoXPImE1gCAda8qNpubtBgb3XZ1QMnBQ&amp;animation=true">
            <a:extLst>
              <a:ext uri="{FF2B5EF4-FFF2-40B4-BE49-F238E27FC236}">
                <a16:creationId xmlns:a16="http://schemas.microsoft.com/office/drawing/2014/main" id="{8169A143-DE86-4BFD-A91C-66D3EDCCD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5" t="8161" r="10956" b="8161"/>
          <a:stretch/>
        </p:blipFill>
        <p:spPr bwMode="auto">
          <a:xfrm>
            <a:off x="663491" y="214313"/>
            <a:ext cx="3493826" cy="573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5B22A81-19A4-4E91-94EB-FB3C1B944E26}"/>
              </a:ext>
            </a:extLst>
          </p:cNvPr>
          <p:cNvSpPr txBox="1"/>
          <p:nvPr/>
        </p:nvSpPr>
        <p:spPr>
          <a:xfrm>
            <a:off x="952633" y="6326425"/>
            <a:ext cx="2628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Raoul Deal – “</a:t>
            </a:r>
            <a:r>
              <a:rPr lang="es-ES" sz="1400" i="1" dirty="0"/>
              <a:t>Ni de aquí, ni de allá”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70747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82D6-6FE9-264F-8985-EBC96419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5E12-8254-4FAB-AF03-3FA92E2DC3B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134350" y="288925"/>
            <a:ext cx="4057650" cy="6280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DACA Requirements:</a:t>
            </a:r>
          </a:p>
          <a:p>
            <a:pPr marL="0" indent="0">
              <a:buNone/>
            </a:pPr>
            <a:r>
              <a:rPr lang="en-US" sz="1500" dirty="0"/>
              <a:t>1.Were under the age of 31 as of June 15, 2012;</a:t>
            </a:r>
          </a:p>
          <a:p>
            <a:pPr marL="0" indent="0">
              <a:buNone/>
            </a:pPr>
            <a:r>
              <a:rPr lang="en-US" sz="1500" dirty="0"/>
              <a:t>2.Came to the United States before reaching your 16th birthday;</a:t>
            </a:r>
          </a:p>
          <a:p>
            <a:pPr marL="0" indent="0">
              <a:buNone/>
            </a:pPr>
            <a:r>
              <a:rPr lang="en-US" sz="1500" dirty="0"/>
              <a:t>3.Have continuously resided in the United States since June 15, 2007, up to the present time;</a:t>
            </a:r>
          </a:p>
          <a:p>
            <a:pPr marL="0" indent="0">
              <a:buNone/>
            </a:pPr>
            <a:r>
              <a:rPr lang="en-US" sz="1500" dirty="0"/>
              <a:t>4.Were physically present in the United States on June 15, 2012, and at the time of making your request for consideration of deferred action with USCIS;</a:t>
            </a:r>
          </a:p>
          <a:p>
            <a:pPr marL="0" indent="0">
              <a:buNone/>
            </a:pPr>
            <a:r>
              <a:rPr lang="en-US" sz="1500" dirty="0"/>
              <a:t>5.Had no lawful status on June 15, 2012;</a:t>
            </a:r>
          </a:p>
          <a:p>
            <a:pPr marL="0" indent="0">
              <a:buNone/>
            </a:pPr>
            <a:r>
              <a:rPr lang="en-US" sz="1500" dirty="0"/>
              <a:t>6.Are currently in school, have graduated or obtained a certificate of completion from high school, have obtained a general education development (GED) certificate, or are an honorably discharged veteran of the Coast Guard or Armed Forces of the United States; and</a:t>
            </a:r>
          </a:p>
          <a:p>
            <a:pPr marL="0" indent="0">
              <a:buNone/>
            </a:pPr>
            <a:r>
              <a:rPr lang="en-US" sz="1500" dirty="0"/>
              <a:t>7.Have not been convicted of a felony, significant misdemeanor, or three or more other misdemeanors, and do not otherwise pose a threat to national security or public safety.</a:t>
            </a:r>
          </a:p>
          <a:p>
            <a:endParaRPr lang="en-US" dirty="0"/>
          </a:p>
        </p:txBody>
      </p:sp>
      <p:pic>
        <p:nvPicPr>
          <p:cNvPr id="8" name="Picture 2" descr="http://remezcla.com/wp-content/uploads/2018/02/yocelynRiojas_myDreamsAreNotIllegal-1.jpg?x41909">
            <a:extLst>
              <a:ext uri="{FF2B5EF4-FFF2-40B4-BE49-F238E27FC236}">
                <a16:creationId xmlns:a16="http://schemas.microsoft.com/office/drawing/2014/main" id="{F93BAF59-C138-4816-B5D7-D30B05471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57" y="285937"/>
            <a:ext cx="3340242" cy="432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5DD9A1-73C5-475C-912C-7C8876DBE990}"/>
              </a:ext>
            </a:extLst>
          </p:cNvPr>
          <p:cNvSpPr txBox="1"/>
          <p:nvPr/>
        </p:nvSpPr>
        <p:spPr>
          <a:xfrm>
            <a:off x="0" y="5051490"/>
            <a:ext cx="48586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Deferred Action for Childhood Arrivals &amp; the Development, Relief and Education for Alien Minors (DREAM) Act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6B0FE3-992A-4E53-AFC6-5402021296EE}"/>
              </a:ext>
            </a:extLst>
          </p:cNvPr>
          <p:cNvSpPr txBox="1"/>
          <p:nvPr/>
        </p:nvSpPr>
        <p:spPr>
          <a:xfrm>
            <a:off x="696557" y="4608839"/>
            <a:ext cx="121413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/>
              <a:t>Yocelyn Riojas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A938A-638A-4FD3-9F9C-8971B337E5B0}"/>
              </a:ext>
            </a:extLst>
          </p:cNvPr>
          <p:cNvSpPr txBox="1"/>
          <p:nvPr/>
        </p:nvSpPr>
        <p:spPr>
          <a:xfrm>
            <a:off x="5186149" y="361522"/>
            <a:ext cx="269965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2001 - </a:t>
            </a:r>
            <a:r>
              <a:rPr lang="en-US" dirty="0"/>
              <a:t>DREAM Act</a:t>
            </a:r>
          </a:p>
          <a:p>
            <a:pPr>
              <a:lnSpc>
                <a:spcPct val="150000"/>
              </a:lnSpc>
            </a:pPr>
            <a:r>
              <a:rPr lang="en-US" b="1" dirty="0"/>
              <a:t>2010 -</a:t>
            </a:r>
            <a:r>
              <a:rPr lang="en-US" dirty="0"/>
              <a:t>The Dream Act of gets closer than previous attempts to passing but dies in the Senate</a:t>
            </a:r>
          </a:p>
          <a:p>
            <a:pPr>
              <a:lnSpc>
                <a:spcPct val="150000"/>
              </a:lnSpc>
            </a:pPr>
            <a:r>
              <a:rPr lang="en-US" b="1" dirty="0"/>
              <a:t>2012 - </a:t>
            </a:r>
            <a:r>
              <a:rPr lang="en-US" dirty="0"/>
              <a:t>President Obama creates DACA</a:t>
            </a:r>
          </a:p>
          <a:p>
            <a:pPr>
              <a:lnSpc>
                <a:spcPct val="150000"/>
              </a:lnSpc>
            </a:pPr>
            <a:r>
              <a:rPr lang="en-US" b="1" dirty="0"/>
              <a:t>2016 - </a:t>
            </a:r>
            <a:r>
              <a:rPr lang="en-US" dirty="0"/>
              <a:t>Donald Trump promises to end DACA as a candidate</a:t>
            </a:r>
          </a:p>
          <a:p>
            <a:pPr>
              <a:lnSpc>
                <a:spcPct val="150000"/>
              </a:lnSpc>
            </a:pPr>
            <a:r>
              <a:rPr lang="en-US" b="1" dirty="0"/>
              <a:t>2017 - </a:t>
            </a:r>
            <a:r>
              <a:rPr lang="en-US" dirty="0"/>
              <a:t>Attorneys general threaten to sue if Trump does not rescind DACA by Sept. 5.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79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761CE6-695A-0941-954E-A6BD7E16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A97F4D-F280-472F-9307-25B3E6BD88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2347" y="745959"/>
            <a:ext cx="4307306" cy="712018"/>
          </a:xfrm>
        </p:spPr>
        <p:txBody>
          <a:bodyPr>
            <a:noAutofit/>
          </a:bodyPr>
          <a:lstStyle/>
          <a:p>
            <a:pPr algn="ctr"/>
            <a:r>
              <a:rPr lang="en-US" sz="3600" i="0" dirty="0">
                <a:latin typeface="Bahnschrift" panose="020B0502040204020203" pitchFamily="34" charset="0"/>
              </a:rPr>
              <a:t>Research Question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91695-E7DA-48AF-9EEB-86DA1F9BF74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4331" y="2001044"/>
            <a:ext cx="3843338" cy="2855912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How and to what extent do childhood experiences as an immigrant affect identity formation?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7245CC-511A-407E-B201-FC0B21371774}"/>
              </a:ext>
            </a:extLst>
          </p:cNvPr>
          <p:cNvSpPr txBox="1">
            <a:spLocks/>
          </p:cNvSpPr>
          <p:nvPr/>
        </p:nvSpPr>
        <p:spPr>
          <a:xfrm>
            <a:off x="6096000" y="890337"/>
            <a:ext cx="5014415" cy="5676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i="0" dirty="0">
                <a:solidFill>
                  <a:schemeClr val="tx1"/>
                </a:solidFill>
                <a:latin typeface="Bahnschrift" panose="020B0502040204020203" pitchFamily="34" charset="0"/>
              </a:rPr>
              <a:t>Sample and Methods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FE2FE29-4A28-4B57-B6C0-18EEE8E8226C}"/>
              </a:ext>
            </a:extLst>
          </p:cNvPr>
          <p:cNvSpPr txBox="1">
            <a:spLocks/>
          </p:cNvSpPr>
          <p:nvPr/>
        </p:nvSpPr>
        <p:spPr>
          <a:xfrm>
            <a:off x="4940969" y="2001044"/>
            <a:ext cx="6930816" cy="38674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2336" indent="0" algn="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9536" indent="0" algn="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16736" indent="0" algn="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73936" indent="0" algn="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chemeClr val="tx1"/>
                </a:solidFill>
              </a:rPr>
              <a:t>Sample: </a:t>
            </a:r>
            <a:r>
              <a:rPr lang="en-US" sz="1800" dirty="0">
                <a:solidFill>
                  <a:schemeClr val="tx1"/>
                </a:solidFill>
              </a:rPr>
              <a:t>University students in Wisconsin who identify with being Generation 1.5 who are between 18-30 years old and would like to share their story..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Initial Google Form: </a:t>
            </a:r>
            <a:r>
              <a:rPr lang="en-US" sz="1800" dirty="0">
                <a:solidFill>
                  <a:schemeClr val="tx1"/>
                </a:solidFill>
              </a:rPr>
              <a:t>Background information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Sent to UWM Student Services Offices, student organizations across Wisconsin universities, social media , and other UWM and UW system professors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Interviews: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Conversational</a:t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One hour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Recording booth</a:t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Maintain anonymity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31AC91-37EF-495A-B0F0-99A6F35E3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933" y="3173122"/>
            <a:ext cx="2458954" cy="318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5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7ECEE9-580B-8B4A-919F-4C04337C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4DA9A-F01A-481E-A192-F11CA07CCE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6240" y="498583"/>
            <a:ext cx="3843338" cy="842963"/>
          </a:xfrm>
        </p:spPr>
        <p:txBody>
          <a:bodyPr>
            <a:noAutofit/>
          </a:bodyPr>
          <a:lstStyle/>
          <a:p>
            <a:pPr algn="ctr"/>
            <a:r>
              <a:rPr lang="en-US" sz="3600" i="0" dirty="0">
                <a:solidFill>
                  <a:schemeClr val="tx1"/>
                </a:solidFill>
                <a:latin typeface="Bahnschrift" panose="020B0502040204020203" pitchFamily="34" charset="0"/>
              </a:rPr>
              <a:t>Participant characteristics</a:t>
            </a:r>
          </a:p>
        </p:txBody>
      </p:sp>
      <p:pic>
        <p:nvPicPr>
          <p:cNvPr id="4102" name="Picture 6" descr="Forms response chart. Question title: Status. Number of responses: 15 responses.">
            <a:extLst>
              <a:ext uri="{FF2B5EF4-FFF2-40B4-BE49-F238E27FC236}">
                <a16:creationId xmlns:a16="http://schemas.microsoft.com/office/drawing/2014/main" id="{225EEE9F-6179-49D3-933A-C26E82F983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9" t="31008" r="54104" b="9103"/>
          <a:stretch/>
        </p:blipFill>
        <p:spPr bwMode="auto">
          <a:xfrm>
            <a:off x="5135540" y="181401"/>
            <a:ext cx="2238754" cy="240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Forms response chart. Question title: Have you ever experienced conflicts in the sense of your identity?. Number of responses: 15 responses.">
            <a:extLst>
              <a:ext uri="{FF2B5EF4-FFF2-40B4-BE49-F238E27FC236}">
                <a16:creationId xmlns:a16="http://schemas.microsoft.com/office/drawing/2014/main" id="{7C138AA1-3A06-4BEF-9B57-9FA88B432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4" t="31978" r="54634" b="10569"/>
          <a:stretch/>
        </p:blipFill>
        <p:spPr bwMode="auto">
          <a:xfrm>
            <a:off x="5111297" y="2804341"/>
            <a:ext cx="2262997" cy="234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883D243-9CBA-4F9C-AE2F-37E2D9F1C4A6}"/>
              </a:ext>
            </a:extLst>
          </p:cNvPr>
          <p:cNvSpPr/>
          <p:nvPr/>
        </p:nvSpPr>
        <p:spPr>
          <a:xfrm>
            <a:off x="7507495" y="2926514"/>
            <a:ext cx="2265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Have you ever experienced conflicts in the sense of your identity?</a:t>
            </a:r>
          </a:p>
          <a:p>
            <a:r>
              <a:rPr lang="en-US" b="1" dirty="0"/>
              <a:t>Blue – Yes</a:t>
            </a:r>
          </a:p>
          <a:p>
            <a:r>
              <a:rPr lang="en-US" b="1" dirty="0"/>
              <a:t>Red – No </a:t>
            </a:r>
          </a:p>
          <a:p>
            <a:r>
              <a:rPr lang="en-US" b="1" dirty="0"/>
              <a:t>Maybe – Yellow</a:t>
            </a:r>
          </a:p>
          <a:p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6029DF8-8B3A-4470-9CE8-AA0F4227025A}"/>
              </a:ext>
            </a:extLst>
          </p:cNvPr>
          <p:cNvSpPr txBox="1"/>
          <p:nvPr/>
        </p:nvSpPr>
        <p:spPr>
          <a:xfrm>
            <a:off x="246240" y="1558465"/>
            <a:ext cx="1970281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Birthplace</a:t>
            </a:r>
            <a:br>
              <a:rPr lang="en-US" b="1" dirty="0"/>
            </a:br>
            <a:r>
              <a:rPr lang="en-US" sz="1500" dirty="0"/>
              <a:t>Mexico</a:t>
            </a:r>
            <a:r>
              <a:rPr lang="en-US" sz="1500" b="1" dirty="0"/>
              <a:t> - 9</a:t>
            </a:r>
            <a:endParaRPr lang="en-US" sz="1500" dirty="0"/>
          </a:p>
          <a:p>
            <a:r>
              <a:rPr lang="en-US" sz="1500" dirty="0"/>
              <a:t>US</a:t>
            </a:r>
            <a:r>
              <a:rPr lang="en-US" sz="1500" b="1" dirty="0"/>
              <a:t> - 1</a:t>
            </a:r>
            <a:endParaRPr lang="en-US" sz="1500" dirty="0"/>
          </a:p>
          <a:p>
            <a:r>
              <a:rPr lang="en-US" sz="1500" dirty="0"/>
              <a:t>Nicaragua </a:t>
            </a:r>
            <a:r>
              <a:rPr lang="en-US" sz="1500" b="1" dirty="0"/>
              <a:t>- 1</a:t>
            </a:r>
            <a:endParaRPr lang="en-US" sz="1500" dirty="0"/>
          </a:p>
          <a:p>
            <a:r>
              <a:rPr lang="en-US" sz="1500" dirty="0"/>
              <a:t>Santiago, Chile </a:t>
            </a:r>
            <a:r>
              <a:rPr lang="en-US" sz="1500" b="1" dirty="0"/>
              <a:t>- 1</a:t>
            </a:r>
            <a:endParaRPr lang="en-US" sz="1500" dirty="0"/>
          </a:p>
          <a:p>
            <a:r>
              <a:rPr lang="en-US" sz="1500" dirty="0"/>
              <a:t>Morocco</a:t>
            </a:r>
            <a:r>
              <a:rPr lang="en-US" sz="1500" b="1" dirty="0"/>
              <a:t> - 1</a:t>
            </a:r>
            <a:endParaRPr lang="en-US" sz="1500" dirty="0"/>
          </a:p>
          <a:p>
            <a:r>
              <a:rPr lang="en-US" sz="1500" dirty="0"/>
              <a:t>Ethiopia</a:t>
            </a:r>
            <a:r>
              <a:rPr lang="en-US" sz="1500" b="1" dirty="0"/>
              <a:t> - 1</a:t>
            </a:r>
            <a:endParaRPr lang="en-US" sz="1500" dirty="0"/>
          </a:p>
          <a:p>
            <a:r>
              <a:rPr lang="en-US" sz="1500" dirty="0"/>
              <a:t>France</a:t>
            </a:r>
            <a:r>
              <a:rPr lang="en-US" sz="1500" b="1" dirty="0"/>
              <a:t> - 1</a:t>
            </a:r>
            <a:endParaRPr lang="en-US" sz="1500" dirty="0"/>
          </a:p>
          <a:p>
            <a:br>
              <a:rPr lang="en-US" dirty="0"/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F384F83-42C2-460D-84A5-7860316B26C3}"/>
              </a:ext>
            </a:extLst>
          </p:cNvPr>
          <p:cNvSpPr/>
          <p:nvPr/>
        </p:nvSpPr>
        <p:spPr>
          <a:xfrm>
            <a:off x="2642661" y="1658920"/>
            <a:ext cx="197028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Age during migration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500" dirty="0"/>
              <a:t>3 months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500" dirty="0"/>
              <a:t>10 months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500" dirty="0"/>
              <a:t>1, 2, 3, 4, 9, 11, 12,16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10F14F-41DF-42A5-A47E-76697B8BF4E8}"/>
              </a:ext>
            </a:extLst>
          </p:cNvPr>
          <p:cNvSpPr txBox="1"/>
          <p:nvPr/>
        </p:nvSpPr>
        <p:spPr>
          <a:xfrm>
            <a:off x="7507495" y="602882"/>
            <a:ext cx="27953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Status</a:t>
            </a:r>
            <a:br>
              <a:rPr lang="en-US" dirty="0"/>
            </a:br>
            <a:r>
              <a:rPr lang="en-US" b="1" dirty="0"/>
              <a:t>Red</a:t>
            </a:r>
            <a:r>
              <a:rPr lang="en-US" dirty="0"/>
              <a:t> – Naturalized</a:t>
            </a:r>
          </a:p>
          <a:p>
            <a:r>
              <a:rPr lang="en-US" b="1" dirty="0"/>
              <a:t>Green </a:t>
            </a:r>
            <a:r>
              <a:rPr lang="en-US" dirty="0"/>
              <a:t>– DACA</a:t>
            </a:r>
          </a:p>
          <a:p>
            <a:r>
              <a:rPr lang="en-US" b="1" dirty="0"/>
              <a:t>Yellow </a:t>
            </a:r>
            <a:r>
              <a:rPr lang="en-US" dirty="0"/>
              <a:t>– In process</a:t>
            </a:r>
          </a:p>
          <a:p>
            <a:r>
              <a:rPr lang="en-US" b="1" dirty="0"/>
              <a:t>Dark blue </a:t>
            </a:r>
            <a:r>
              <a:rPr lang="en-US" dirty="0"/>
              <a:t>- Undocumented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CC6BA8C-95E3-44AE-B68D-2CA5116AB065}"/>
              </a:ext>
            </a:extLst>
          </p:cNvPr>
          <p:cNvSpPr txBox="1"/>
          <p:nvPr/>
        </p:nvSpPr>
        <p:spPr>
          <a:xfrm>
            <a:off x="246240" y="3683708"/>
            <a:ext cx="256914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Raised</a:t>
            </a:r>
          </a:p>
          <a:p>
            <a:r>
              <a:rPr lang="en-US" sz="1500" dirty="0"/>
              <a:t>California-US</a:t>
            </a:r>
          </a:p>
          <a:p>
            <a:r>
              <a:rPr lang="en-US" sz="1500" dirty="0"/>
              <a:t>CDMX/ San Luis Potosi</a:t>
            </a:r>
          </a:p>
          <a:p>
            <a:r>
              <a:rPr lang="en-US" sz="1500" dirty="0"/>
              <a:t>Wisconsin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/>
              <a:t>Albany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/>
              <a:t>Beloit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/>
              <a:t>Kenosha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/>
              <a:t>Madison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/>
              <a:t>Milwaukee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/>
              <a:t>Racine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96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30775-E195-4C4C-93B0-0261753A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8EFEA-A226-4554-AB16-B3CE4D775518}"/>
              </a:ext>
            </a:extLst>
          </p:cNvPr>
          <p:cNvSpPr/>
          <p:nvPr/>
        </p:nvSpPr>
        <p:spPr>
          <a:xfrm>
            <a:off x="577516" y="1167063"/>
            <a:ext cx="39142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My collection of oral histories of this group in Wisconsin aims to reveal how childhood experiences revolving: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biculturalism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 of home</a:t>
            </a:r>
            <a:br>
              <a:rPr lang="en-US" dirty="0"/>
            </a:br>
            <a:r>
              <a:rPr lang="en-US" dirty="0"/>
              <a:t>affect their identity formation.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F00BBD-A920-4F1B-B410-ADCDFC267659}"/>
              </a:ext>
            </a:extLst>
          </p:cNvPr>
          <p:cNvSpPr/>
          <p:nvPr/>
        </p:nvSpPr>
        <p:spPr>
          <a:xfrm>
            <a:off x="5293896" y="157843"/>
            <a:ext cx="6096000" cy="63094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u="sng" dirty="0">
                <a:solidFill>
                  <a:srgbClr val="212121"/>
                </a:solidFill>
              </a:rPr>
              <a:t>Types of questions: </a:t>
            </a:r>
            <a:endParaRPr lang="en-US" sz="2000" dirty="0"/>
          </a:p>
          <a:p>
            <a:r>
              <a:rPr lang="en-US" sz="1400" b="1" dirty="0">
                <a:solidFill>
                  <a:srgbClr val="000000"/>
                </a:solidFill>
              </a:rPr>
              <a:t>Biculturalism:</a:t>
            </a:r>
            <a:endParaRPr lang="en-US" sz="2000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Can you share a moment of discrimination you’ve faced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How do you identify?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What kind of things did you do to stay connected to your culture or remember home?</a:t>
            </a:r>
          </a:p>
          <a:p>
            <a:br>
              <a:rPr lang="en-US" sz="1400" b="1" dirty="0">
                <a:solidFill>
                  <a:srgbClr val="000000"/>
                </a:solidFill>
              </a:rPr>
            </a:br>
            <a:r>
              <a:rPr lang="en-US" sz="1400" b="1" dirty="0">
                <a:solidFill>
                  <a:srgbClr val="000000"/>
                </a:solidFill>
              </a:rPr>
              <a:t>Family:</a:t>
            </a:r>
            <a:endParaRPr lang="en-US" sz="2000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What if your family like?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How is your relationship with them?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Do you have a lot of family in Mexico? If so, do you stay in contact with them?</a:t>
            </a:r>
          </a:p>
          <a:p>
            <a:br>
              <a:rPr lang="en-US" sz="2000" dirty="0"/>
            </a:br>
            <a:r>
              <a:rPr lang="en-US" sz="1400" b="1" dirty="0">
                <a:solidFill>
                  <a:srgbClr val="000000"/>
                </a:solidFill>
              </a:rPr>
              <a:t>Support services:</a:t>
            </a:r>
            <a:endParaRPr lang="en-US" sz="2000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What was your experience growing up in _____?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Memories associated with these services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Did you receive any support growing up? If so, what kind? Possibly a church, organization, community center, etc. In U.S (Mexico?)</a:t>
            </a:r>
          </a:p>
          <a:p>
            <a:br>
              <a:rPr lang="en-US" sz="2000" dirty="0"/>
            </a:br>
            <a:r>
              <a:rPr lang="en-US" sz="1400" b="1" dirty="0">
                <a:solidFill>
                  <a:srgbClr val="000000"/>
                </a:solidFill>
              </a:rPr>
              <a:t>Community:</a:t>
            </a:r>
            <a:endParaRPr lang="en-US" sz="2000" dirty="0"/>
          </a:p>
          <a:p>
            <a:r>
              <a:rPr lang="en-US" sz="1400" dirty="0">
                <a:solidFill>
                  <a:srgbClr val="000000"/>
                </a:solidFill>
              </a:rPr>
              <a:t>What was your community like when you moved to US?</a:t>
            </a:r>
            <a:endParaRPr lang="en-US" sz="2000" dirty="0"/>
          </a:p>
          <a:p>
            <a:pPr marL="457200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Demographics</a:t>
            </a:r>
          </a:p>
          <a:p>
            <a:br>
              <a:rPr lang="en-US" sz="2000" dirty="0"/>
            </a:br>
            <a:r>
              <a:rPr lang="en-US" sz="1400" b="1" dirty="0">
                <a:solidFill>
                  <a:srgbClr val="000000"/>
                </a:solidFill>
              </a:rPr>
              <a:t>Definitions of home:</a:t>
            </a:r>
            <a:endParaRPr lang="en-US" sz="2000" dirty="0"/>
          </a:p>
          <a:p>
            <a:r>
              <a:rPr lang="en-US" sz="1400" dirty="0">
                <a:solidFill>
                  <a:srgbClr val="000000"/>
                </a:solidFill>
              </a:rPr>
              <a:t>What if your definition of home?</a:t>
            </a:r>
            <a:endParaRPr lang="en-US" sz="2000" dirty="0"/>
          </a:p>
          <a:p>
            <a:r>
              <a:rPr lang="en-US" sz="1400" dirty="0">
                <a:solidFill>
                  <a:srgbClr val="000000"/>
                </a:solidFill>
              </a:rPr>
              <a:t>What are your hopes for the future? Share final thoughts, comments.</a:t>
            </a:r>
            <a:endParaRPr lang="en-US" sz="2000" dirty="0"/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8360A-177E-E146-99A7-581A7828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8</a:t>
            </a:fld>
            <a:endParaRPr lang="en-US"/>
          </a:p>
        </p:txBody>
      </p:sp>
      <p:pic>
        <p:nvPicPr>
          <p:cNvPr id="5144" name="Picture 5143">
            <a:extLst>
              <a:ext uri="{FF2B5EF4-FFF2-40B4-BE49-F238E27FC236}">
                <a16:creationId xmlns:a16="http://schemas.microsoft.com/office/drawing/2014/main" id="{7E9EE55D-9CC6-4A9A-A634-F82C92043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45" y="1001128"/>
            <a:ext cx="5525754" cy="4072116"/>
          </a:xfrm>
          <a:prstGeom prst="rect">
            <a:avLst/>
          </a:prstGeom>
        </p:spPr>
      </p:pic>
      <p:pic>
        <p:nvPicPr>
          <p:cNvPr id="5145" name="Picture 5144">
            <a:extLst>
              <a:ext uri="{FF2B5EF4-FFF2-40B4-BE49-F238E27FC236}">
                <a16:creationId xmlns:a16="http://schemas.microsoft.com/office/drawing/2014/main" id="{346BCCEE-FA3B-4F4D-841D-80BF4459C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746" y="1001128"/>
            <a:ext cx="5242265" cy="4072116"/>
          </a:xfrm>
          <a:prstGeom prst="rect">
            <a:avLst/>
          </a:prstGeom>
        </p:spPr>
      </p:pic>
      <p:sp>
        <p:nvSpPr>
          <p:cNvPr id="5146" name="TextBox 5145">
            <a:extLst>
              <a:ext uri="{FF2B5EF4-FFF2-40B4-BE49-F238E27FC236}">
                <a16:creationId xmlns:a16="http://schemas.microsoft.com/office/drawing/2014/main" id="{5C5B481B-2E85-4137-A7AE-A4BDBE1057DB}"/>
              </a:ext>
            </a:extLst>
          </p:cNvPr>
          <p:cNvSpPr txBox="1"/>
          <p:nvPr/>
        </p:nvSpPr>
        <p:spPr>
          <a:xfrm>
            <a:off x="5063319" y="5074362"/>
            <a:ext cx="46265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Local:</a:t>
            </a:r>
            <a:br>
              <a:rPr lang="fi-FI" dirty="0"/>
            </a:br>
            <a:r>
              <a:rPr lang="fi-FI" b="1" dirty="0"/>
              <a:t>Wisconsin: </a:t>
            </a:r>
          </a:p>
          <a:p>
            <a:r>
              <a:rPr lang="fi-FI" dirty="0"/>
              <a:t>06’- 8%  </a:t>
            </a:r>
          </a:p>
          <a:p>
            <a:r>
              <a:rPr lang="fi-FI" dirty="0"/>
              <a:t>17’ -11%</a:t>
            </a:r>
          </a:p>
          <a:p>
            <a:r>
              <a:rPr lang="fi-FI" b="1" dirty="0"/>
              <a:t>Milwaukee:</a:t>
            </a:r>
          </a:p>
          <a:p>
            <a:r>
              <a:rPr lang="fi-FI" dirty="0"/>
              <a:t> 10%-15%</a:t>
            </a:r>
          </a:p>
          <a:p>
            <a:br>
              <a:rPr lang="fi-FI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13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8840AF-F330-4AE6-ABF9-7A7402866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9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E32373-329A-4F25-9642-69FC3A89C7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1894" y="2766219"/>
            <a:ext cx="3589338" cy="1325562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These statistics should emphasize the fact that anti-immigrant policies and attitudes have serious implications on US born children and their family members that remain undocumented.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33D8B-809D-48A9-B3CE-DC537C4028D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19800" y="388938"/>
            <a:ext cx="6172200" cy="56165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Focus on language , Department of Homeland Security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“Population Estimates ILLEGAL ALIEN POPULATION RESIDING IN THE UNITED STATES: JANUARY 2015”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Their definition of </a:t>
            </a:r>
            <a:r>
              <a:rPr lang="en-US" sz="2400" i="1" dirty="0"/>
              <a:t>illegal aliens</a:t>
            </a:r>
            <a:r>
              <a:rPr lang="en-US" sz="2400" dirty="0"/>
              <a:t> included DACA recipients and TPS holders</a:t>
            </a:r>
          </a:p>
        </p:txBody>
      </p:sp>
    </p:spTree>
    <p:extLst>
      <p:ext uri="{BB962C8B-B14F-4D97-AF65-F5344CB8AC3E}">
        <p14:creationId xmlns:p14="http://schemas.microsoft.com/office/powerpoint/2010/main" val="1639994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0E032F-2E55-4A86-BB2D-1A317C64299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B4AFBF-E012-4607-B95C-D9E661912AC6}">
  <ds:schemaRefs>
    <ds:schemaRef ds:uri="http://purl.org/dc/terms/"/>
    <ds:schemaRef ds:uri="16c05727-aa75-4e4a-9b5f-8a80a1165891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71af3243-3dd4-4a8d-8c0d-dd76da1f02a5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77EC923-6023-4411-8330-A0042153EE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1119</Words>
  <Application>Microsoft Office PowerPoint</Application>
  <PresentationFormat>Widescreen</PresentationFormat>
  <Paragraphs>141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Bahnschrift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Who is Generation 1.5?</vt:lpstr>
      <vt:lpstr>PowerPoint Presentation</vt:lpstr>
      <vt:lpstr>Research Question</vt:lpstr>
      <vt:lpstr>Participant characteristics</vt:lpstr>
      <vt:lpstr>PowerPoint Presentation</vt:lpstr>
      <vt:lpstr>PowerPoint Presentation</vt:lpstr>
      <vt:lpstr>These statistics should emphasize the fact that anti-immigrant policies and attitudes have serious implications on US born children and their family members that remain undocumented.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“So American it Hurts:” Stories of the 1.5 Generation  Margarita Garcia Rojas Dr. Rachel Buff University of Wisconsin Milwaukee</dc:title>
  <dc:creator/>
  <cp:lastModifiedBy/>
  <cp:revision>2</cp:revision>
  <dcterms:created xsi:type="dcterms:W3CDTF">2019-04-01T21:14:38Z</dcterms:created>
  <dcterms:modified xsi:type="dcterms:W3CDTF">2020-04-01T19:34:05Z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